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5.xml" ContentType="application/vnd.openxmlformats-officedocument.presentationml.notesSlide+xml"/>
  <Override PartName="/ppt/notesSlides/_rels/notesSlide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請按這裡移動投影片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請按這裡編輯備註格式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72ED1169-0027-447E-A89F-993442F7F3FE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8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158" name="CustomShape 3"/>
          <p:cNvSpPr/>
          <p:nvPr/>
        </p:nvSpPr>
        <p:spPr>
          <a:xfrm>
            <a:off x="3884760" y="8685360"/>
            <a:ext cx="2971080" cy="45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lnSpc>
                <a:spcPct val="100000"/>
              </a:lnSpc>
            </a:pPr>
            <a:fld id="{466BF30A-AAFF-4010-B887-9FE6E5AD763C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&lt;編號&gt;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請按這裡編輯題名文字格式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請按這裡編輯大綱文字格式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第二個大綱層次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第三個大綱層次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第四個大綱層次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第五個大綱層次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第六個大綱層次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第七個大綱層次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685800" y="2693880"/>
            <a:ext cx="7771680" cy="146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i="1" lang="en-US" sz="4400" spc="-1" strike="noStrike">
                <a:solidFill>
                  <a:srgbClr val="4a452a"/>
                </a:solidFill>
                <a:latin typeface="Calibri"/>
                <a:ea typeface="DejaVu Sans"/>
              </a:rPr>
              <a:t>學習 </a:t>
            </a:r>
            <a:r>
              <a:rPr b="0" i="1" lang="en-US" sz="4400" spc="-1" strike="noStrike">
                <a:solidFill>
                  <a:srgbClr val="4a452a"/>
                </a:solidFill>
                <a:latin typeface="Calibri"/>
                <a:ea typeface="DejaVu Sans"/>
              </a:rPr>
              <a:t>C++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5714640" y="4857480"/>
            <a:ext cx="2499480" cy="92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en-US" sz="2000" spc="-1" strike="noStrike">
                <a:solidFill>
                  <a:srgbClr val="898989"/>
                </a:solidFill>
                <a:latin typeface="Calibri"/>
                <a:ea typeface="DejaVu Sans"/>
              </a:rPr>
              <a:t>20702</a:t>
            </a:r>
            <a:r>
              <a:rPr b="0" lang="en-US" sz="2000" spc="-1" strike="noStrike">
                <a:solidFill>
                  <a:srgbClr val="898989"/>
                </a:solidFill>
                <a:latin typeface="Calibri"/>
                <a:ea typeface="DejaVu Sans"/>
              </a:rPr>
              <a:t>邱怡萍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en-US" sz="2000" spc="-1" strike="noStrike">
                <a:solidFill>
                  <a:srgbClr val="898989"/>
                </a:solidFill>
                <a:latin typeface="Calibri"/>
                <a:ea typeface="DejaVu Sans"/>
              </a:rPr>
              <a:t>20706</a:t>
            </a:r>
            <a:r>
              <a:rPr b="0" lang="en-US" sz="2000" spc="-1" strike="noStrike">
                <a:solidFill>
                  <a:srgbClr val="898989"/>
                </a:solidFill>
                <a:latin typeface="Calibri"/>
                <a:ea typeface="DejaVu Sans"/>
              </a:rPr>
              <a:t>蔡欣妤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46" name="Group 3"/>
          <p:cNvGrpSpPr/>
          <p:nvPr/>
        </p:nvGrpSpPr>
        <p:grpSpPr>
          <a:xfrm>
            <a:off x="8072280" y="0"/>
            <a:ext cx="359640" cy="750240"/>
            <a:chOff x="8072280" y="0"/>
            <a:chExt cx="359640" cy="750240"/>
          </a:xfrm>
        </p:grpSpPr>
        <p:sp>
          <p:nvSpPr>
            <p:cNvPr id="47" name="CustomShape 4"/>
            <p:cNvSpPr/>
            <p:nvPr/>
          </p:nvSpPr>
          <p:spPr>
            <a:xfrm>
              <a:off x="8072280" y="0"/>
              <a:ext cx="359640" cy="718560"/>
            </a:xfrm>
            <a:prstGeom prst="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CustomShape 5"/>
            <p:cNvSpPr/>
            <p:nvPr/>
          </p:nvSpPr>
          <p:spPr>
            <a:xfrm>
              <a:off x="8072280" y="571680"/>
              <a:ext cx="359640" cy="178560"/>
            </a:xfrm>
            <a:custGeom>
              <a:avLst/>
              <a:gdLst/>
              <a:ahLst/>
              <a:rect l="l" t="t" r="r" b="b"/>
              <a:pathLst>
                <a:path w="1003" h="500">
                  <a:moveTo>
                    <a:pt x="501" y="0"/>
                  </a:moveTo>
                  <a:lnTo>
                    <a:pt x="1002" y="499"/>
                  </a:lnTo>
                  <a:lnTo>
                    <a:pt x="0" y="499"/>
                  </a:lnTo>
                  <a:lnTo>
                    <a:pt x="50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9" name="CustomShape 6"/>
          <p:cNvSpPr/>
          <p:nvPr/>
        </p:nvSpPr>
        <p:spPr>
          <a:xfrm>
            <a:off x="0" y="5715000"/>
            <a:ext cx="928080" cy="7056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CustomShape 7"/>
          <p:cNvSpPr/>
          <p:nvPr/>
        </p:nvSpPr>
        <p:spPr>
          <a:xfrm>
            <a:off x="0" y="6000840"/>
            <a:ext cx="1499400" cy="70560"/>
          </a:xfrm>
          <a:prstGeom prst="rect">
            <a:avLst/>
          </a:prstGeom>
          <a:solidFill>
            <a:srgbClr val="d7e4bd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324000" y="333360"/>
            <a:ext cx="6623640" cy="5182560"/>
          </a:xfrm>
          <a:prstGeom prst="rect">
            <a:avLst/>
          </a:prstGeom>
          <a:solidFill>
            <a:srgbClr val="b7dee8">
              <a:alpha val="2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9" name="Picture 2" descr=""/>
          <p:cNvPicPr/>
          <p:nvPr/>
        </p:nvPicPr>
        <p:blipFill>
          <a:blip r:embed="rId1"/>
          <a:stretch/>
        </p:blipFill>
        <p:spPr>
          <a:xfrm>
            <a:off x="463680" y="457200"/>
            <a:ext cx="6342840" cy="4933080"/>
          </a:xfrm>
          <a:prstGeom prst="rect">
            <a:avLst/>
          </a:prstGeom>
          <a:ln>
            <a:noFill/>
          </a:ln>
        </p:spPr>
      </p:pic>
      <p:sp>
        <p:nvSpPr>
          <p:cNvPr id="120" name="CustomShape 2"/>
          <p:cNvSpPr/>
          <p:nvPr/>
        </p:nvSpPr>
        <p:spPr>
          <a:xfrm>
            <a:off x="3851280" y="4869000"/>
            <a:ext cx="4680720" cy="1583640"/>
          </a:xfrm>
          <a:prstGeom prst="rect">
            <a:avLst/>
          </a:prstGeom>
          <a:solidFill>
            <a:srgbClr val="d9d9d9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21" name="Picture 3" descr=""/>
          <p:cNvPicPr/>
          <p:nvPr/>
        </p:nvPicPr>
        <p:blipFill>
          <a:blip r:embed="rId2"/>
          <a:srcRect l="1512" t="5126" r="0" b="0"/>
          <a:stretch/>
        </p:blipFill>
        <p:spPr>
          <a:xfrm>
            <a:off x="4011480" y="5002200"/>
            <a:ext cx="4361760" cy="1318680"/>
          </a:xfrm>
          <a:prstGeom prst="rect">
            <a:avLst/>
          </a:prstGeom>
          <a:ln>
            <a:noFill/>
          </a:ln>
        </p:spPr>
      </p:pic>
      <p:sp>
        <p:nvSpPr>
          <p:cNvPr id="122" name="CustomShape 3"/>
          <p:cNvSpPr/>
          <p:nvPr/>
        </p:nvSpPr>
        <p:spPr>
          <a:xfrm rot="19368600">
            <a:off x="6559920" y="-21600"/>
            <a:ext cx="359640" cy="1367640"/>
          </a:xfrm>
          <a:prstGeom prst="rect">
            <a:avLst/>
          </a:prstGeom>
          <a:solidFill>
            <a:srgbClr val="e6b9b8">
              <a:alpha val="7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Line 4"/>
          <p:cNvSpPr/>
          <p:nvPr/>
        </p:nvSpPr>
        <p:spPr>
          <a:xfrm flipV="1">
            <a:off x="6300720" y="176040"/>
            <a:ext cx="287280" cy="21600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Line 5"/>
          <p:cNvSpPr/>
          <p:nvPr/>
        </p:nvSpPr>
        <p:spPr>
          <a:xfrm flipV="1">
            <a:off x="6453360" y="355680"/>
            <a:ext cx="287280" cy="21600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Line 6"/>
          <p:cNvSpPr/>
          <p:nvPr/>
        </p:nvSpPr>
        <p:spPr>
          <a:xfrm flipV="1">
            <a:off x="6595920" y="523800"/>
            <a:ext cx="289080" cy="21600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Line 7"/>
          <p:cNvSpPr/>
          <p:nvPr/>
        </p:nvSpPr>
        <p:spPr>
          <a:xfrm flipV="1">
            <a:off x="6732720" y="695160"/>
            <a:ext cx="288720" cy="23184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Line 8"/>
          <p:cNvSpPr/>
          <p:nvPr/>
        </p:nvSpPr>
        <p:spPr>
          <a:xfrm flipV="1">
            <a:off x="6840360" y="828720"/>
            <a:ext cx="349560" cy="24768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Line 9"/>
          <p:cNvSpPr/>
          <p:nvPr/>
        </p:nvSpPr>
        <p:spPr>
          <a:xfrm flipV="1">
            <a:off x="6981840" y="980640"/>
            <a:ext cx="360360" cy="22860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Line 10"/>
          <p:cNvSpPr/>
          <p:nvPr/>
        </p:nvSpPr>
        <p:spPr>
          <a:xfrm>
            <a:off x="6168960" y="41400"/>
            <a:ext cx="900000" cy="127476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Line 11"/>
          <p:cNvSpPr/>
          <p:nvPr/>
        </p:nvSpPr>
        <p:spPr>
          <a:xfrm>
            <a:off x="6318360" y="119160"/>
            <a:ext cx="900000" cy="127476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Line 12"/>
          <p:cNvSpPr/>
          <p:nvPr/>
        </p:nvSpPr>
        <p:spPr>
          <a:xfrm>
            <a:off x="6413400" y="58680"/>
            <a:ext cx="900360" cy="127476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32" name="Group 13"/>
          <p:cNvGrpSpPr/>
          <p:nvPr/>
        </p:nvGrpSpPr>
        <p:grpSpPr>
          <a:xfrm>
            <a:off x="8072280" y="0"/>
            <a:ext cx="359640" cy="750240"/>
            <a:chOff x="8072280" y="0"/>
            <a:chExt cx="359640" cy="750240"/>
          </a:xfrm>
        </p:grpSpPr>
        <p:sp>
          <p:nvSpPr>
            <p:cNvPr id="133" name="CustomShape 14"/>
            <p:cNvSpPr/>
            <p:nvPr/>
          </p:nvSpPr>
          <p:spPr>
            <a:xfrm>
              <a:off x="8072280" y="0"/>
              <a:ext cx="359640" cy="718560"/>
            </a:xfrm>
            <a:prstGeom prst="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" name="CustomShape 15"/>
            <p:cNvSpPr/>
            <p:nvPr/>
          </p:nvSpPr>
          <p:spPr>
            <a:xfrm>
              <a:off x="8072280" y="571680"/>
              <a:ext cx="359640" cy="178560"/>
            </a:xfrm>
            <a:custGeom>
              <a:avLst/>
              <a:gdLst/>
              <a:ahLst/>
              <a:rect l="l" t="t" r="r" b="b"/>
              <a:pathLst>
                <a:path w="1003" h="500">
                  <a:moveTo>
                    <a:pt x="501" y="0"/>
                  </a:moveTo>
                  <a:lnTo>
                    <a:pt x="1002" y="499"/>
                  </a:lnTo>
                  <a:lnTo>
                    <a:pt x="0" y="499"/>
                  </a:lnTo>
                  <a:lnTo>
                    <a:pt x="50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2" descr=""/>
          <p:cNvPicPr/>
          <p:nvPr/>
        </p:nvPicPr>
        <p:blipFill>
          <a:blip r:embed="rId1"/>
          <a:stretch/>
        </p:blipFill>
        <p:spPr>
          <a:xfrm>
            <a:off x="500040" y="428760"/>
            <a:ext cx="6342840" cy="4933080"/>
          </a:xfrm>
          <a:prstGeom prst="rect">
            <a:avLst/>
          </a:prstGeom>
          <a:ln>
            <a:noFill/>
          </a:ln>
        </p:spPr>
      </p:pic>
      <p:grpSp>
        <p:nvGrpSpPr>
          <p:cNvPr id="136" name="Group 1"/>
          <p:cNvGrpSpPr/>
          <p:nvPr/>
        </p:nvGrpSpPr>
        <p:grpSpPr>
          <a:xfrm>
            <a:off x="3924360" y="1695600"/>
            <a:ext cx="3168000" cy="707040"/>
            <a:chOff x="3924360" y="1695600"/>
            <a:chExt cx="3168000" cy="707040"/>
          </a:xfrm>
        </p:grpSpPr>
        <p:sp>
          <p:nvSpPr>
            <p:cNvPr id="137" name="CustomShape 2"/>
            <p:cNvSpPr/>
            <p:nvPr/>
          </p:nvSpPr>
          <p:spPr>
            <a:xfrm>
              <a:off x="3924360" y="1695600"/>
              <a:ext cx="2520360" cy="707040"/>
            </a:xfrm>
            <a:custGeom>
              <a:avLst/>
              <a:gdLst/>
              <a:ahLst/>
              <a:rect l="l" t="t" r="r" b="b"/>
              <a:pathLst>
                <a:path w="7005" h="1968">
                  <a:moveTo>
                    <a:pt x="327" y="0"/>
                  </a:moveTo>
                  <a:cubicBezTo>
                    <a:pt x="163" y="0"/>
                    <a:pt x="0" y="163"/>
                    <a:pt x="0" y="327"/>
                  </a:cubicBezTo>
                  <a:lnTo>
                    <a:pt x="0" y="1639"/>
                  </a:lnTo>
                  <a:cubicBezTo>
                    <a:pt x="0" y="1803"/>
                    <a:pt x="163" y="1967"/>
                    <a:pt x="327" y="1967"/>
                  </a:cubicBezTo>
                  <a:lnTo>
                    <a:pt x="6676" y="1967"/>
                  </a:lnTo>
                  <a:cubicBezTo>
                    <a:pt x="6840" y="1967"/>
                    <a:pt x="7004" y="1803"/>
                    <a:pt x="7004" y="1639"/>
                  </a:cubicBezTo>
                  <a:lnTo>
                    <a:pt x="7004" y="327"/>
                  </a:lnTo>
                  <a:cubicBezTo>
                    <a:pt x="7004" y="163"/>
                    <a:pt x="6840" y="0"/>
                    <a:pt x="6676" y="0"/>
                  </a:cubicBezTo>
                  <a:lnTo>
                    <a:pt x="327" y="0"/>
                  </a:lnTo>
                </a:path>
              </a:pathLst>
            </a:custGeom>
            <a:solidFill>
              <a:srgbClr val="eeece1">
                <a:alpha val="4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8" name="CustomShape 3"/>
            <p:cNvSpPr/>
            <p:nvPr/>
          </p:nvSpPr>
          <p:spPr>
            <a:xfrm>
              <a:off x="3936600" y="1785600"/>
              <a:ext cx="3155760" cy="4590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>
              <a:spAutoFit/>
            </a:bodyPr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 </a:t>
              </a:r>
              <a:r>
                <a:rPr b="0" lang="en-US" sz="24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輸入成績</a:t>
              </a:r>
              <a:r>
                <a:rPr b="0" lang="en-US" sz="24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(</a:t>
              </a:r>
              <a:r>
                <a:rPr b="0" lang="en-US" sz="24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整數</a:t>
              </a:r>
              <a:r>
                <a:rPr b="0" lang="en-US" sz="24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)</a:t>
              </a:r>
              <a:endParaRPr b="0" lang="en-US" sz="2400" spc="-1" strike="noStrike">
                <a:latin typeface="Arial"/>
              </a:endParaRPr>
            </a:p>
          </p:txBody>
        </p:sp>
      </p:grpSp>
      <p:grpSp>
        <p:nvGrpSpPr>
          <p:cNvPr id="139" name="Group 4"/>
          <p:cNvGrpSpPr/>
          <p:nvPr/>
        </p:nvGrpSpPr>
        <p:grpSpPr>
          <a:xfrm>
            <a:off x="6067440" y="2502000"/>
            <a:ext cx="3760200" cy="1662840"/>
            <a:chOff x="6067440" y="2502000"/>
            <a:chExt cx="3760200" cy="1662840"/>
          </a:xfrm>
        </p:grpSpPr>
        <p:sp>
          <p:nvSpPr>
            <p:cNvPr id="140" name="CustomShape 5"/>
            <p:cNvSpPr/>
            <p:nvPr/>
          </p:nvSpPr>
          <p:spPr>
            <a:xfrm>
              <a:off x="6067440" y="2502000"/>
              <a:ext cx="2976120" cy="1662840"/>
            </a:xfrm>
            <a:custGeom>
              <a:avLst/>
              <a:gdLst/>
              <a:ahLst/>
              <a:rect l="l" t="t" r="r" b="b"/>
              <a:pathLst>
                <a:path w="8271" h="4623">
                  <a:moveTo>
                    <a:pt x="770" y="0"/>
                  </a:moveTo>
                  <a:cubicBezTo>
                    <a:pt x="385" y="0"/>
                    <a:pt x="0" y="385"/>
                    <a:pt x="0" y="770"/>
                  </a:cubicBezTo>
                  <a:lnTo>
                    <a:pt x="0" y="3851"/>
                  </a:lnTo>
                  <a:cubicBezTo>
                    <a:pt x="0" y="4236"/>
                    <a:pt x="385" y="4622"/>
                    <a:pt x="770" y="4622"/>
                  </a:cubicBezTo>
                  <a:lnTo>
                    <a:pt x="7499" y="4622"/>
                  </a:lnTo>
                  <a:cubicBezTo>
                    <a:pt x="7884" y="4622"/>
                    <a:pt x="8270" y="4236"/>
                    <a:pt x="8270" y="3851"/>
                  </a:cubicBezTo>
                  <a:lnTo>
                    <a:pt x="8270" y="770"/>
                  </a:lnTo>
                  <a:cubicBezTo>
                    <a:pt x="8270" y="385"/>
                    <a:pt x="7884" y="0"/>
                    <a:pt x="7499" y="0"/>
                  </a:cubicBezTo>
                  <a:lnTo>
                    <a:pt x="770" y="0"/>
                  </a:lnTo>
                </a:path>
              </a:pathLst>
            </a:custGeom>
            <a:solidFill>
              <a:srgbClr val="eeece1">
                <a:alpha val="4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CustomShape 6"/>
            <p:cNvSpPr/>
            <p:nvPr/>
          </p:nvSpPr>
          <p:spPr>
            <a:xfrm>
              <a:off x="6420600" y="2595240"/>
              <a:ext cx="3407040" cy="15562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>
              <a:spAutoFit/>
            </a:bodyPr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If </a:t>
              </a:r>
              <a:r>
                <a:rPr b="0" lang="en-US" sz="24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為迴圈</a:t>
              </a:r>
              <a:endParaRPr b="0" lang="en-US" sz="24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如果成績</a:t>
              </a:r>
              <a:r>
                <a:rPr b="0" lang="en-US" sz="24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&gt;=60</a:t>
              </a:r>
              <a:endParaRPr b="0" lang="en-US" sz="24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輸出“恭喜過關”</a:t>
              </a:r>
              <a:endParaRPr b="0" lang="en-US" sz="24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Endl</a:t>
              </a:r>
              <a:r>
                <a:rPr b="0" lang="en-US" sz="24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表示換行</a:t>
              </a:r>
              <a:endParaRPr b="0" lang="en-US" sz="2400" spc="-1" strike="noStrike">
                <a:latin typeface="Arial"/>
              </a:endParaRPr>
            </a:p>
          </p:txBody>
        </p:sp>
      </p:grpSp>
      <p:grpSp>
        <p:nvGrpSpPr>
          <p:cNvPr id="142" name="Group 7"/>
          <p:cNvGrpSpPr/>
          <p:nvPr/>
        </p:nvGrpSpPr>
        <p:grpSpPr>
          <a:xfrm>
            <a:off x="8072280" y="0"/>
            <a:ext cx="359640" cy="750240"/>
            <a:chOff x="8072280" y="0"/>
            <a:chExt cx="359640" cy="750240"/>
          </a:xfrm>
        </p:grpSpPr>
        <p:sp>
          <p:nvSpPr>
            <p:cNvPr id="143" name="CustomShape 8"/>
            <p:cNvSpPr/>
            <p:nvPr/>
          </p:nvSpPr>
          <p:spPr>
            <a:xfrm>
              <a:off x="8072280" y="0"/>
              <a:ext cx="359640" cy="718560"/>
            </a:xfrm>
            <a:prstGeom prst="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4" name="CustomShape 9"/>
            <p:cNvSpPr/>
            <p:nvPr/>
          </p:nvSpPr>
          <p:spPr>
            <a:xfrm>
              <a:off x="8072280" y="571680"/>
              <a:ext cx="359640" cy="178560"/>
            </a:xfrm>
            <a:custGeom>
              <a:avLst/>
              <a:gdLst/>
              <a:ahLst/>
              <a:rect l="l" t="t" r="r" b="b"/>
              <a:pathLst>
                <a:path w="1003" h="500">
                  <a:moveTo>
                    <a:pt x="501" y="0"/>
                  </a:moveTo>
                  <a:lnTo>
                    <a:pt x="1002" y="499"/>
                  </a:lnTo>
                  <a:lnTo>
                    <a:pt x="0" y="499"/>
                  </a:lnTo>
                  <a:lnTo>
                    <a:pt x="50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116280" y="959040"/>
            <a:ext cx="3276720" cy="64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邱怡萍的心得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113760" y="1793880"/>
            <a:ext cx="8228880" cy="4525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一路學下來後我發現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C++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的基礎語法其實並不是太難，難的是如何能夠適當的理解不同的題目，找出他要考你哪一部分的概念、用哪一種解法才能夠達到最快的效率，而要快速達成這一件事情，最重要的就是要多練習、多看不同的題目，才能夠去熟悉這些語法組合起來能夠達到什麼樣的效果。</a:t>
            </a:r>
            <a:endParaRPr b="0" lang="en-US" sz="2800" spc="-1" strike="noStrike">
              <a:latin typeface="Arial"/>
            </a:endParaRPr>
          </a:p>
        </p:txBody>
      </p:sp>
      <p:grpSp>
        <p:nvGrpSpPr>
          <p:cNvPr id="147" name="Group 3"/>
          <p:cNvGrpSpPr/>
          <p:nvPr/>
        </p:nvGrpSpPr>
        <p:grpSpPr>
          <a:xfrm>
            <a:off x="8072280" y="0"/>
            <a:ext cx="359640" cy="750240"/>
            <a:chOff x="8072280" y="0"/>
            <a:chExt cx="359640" cy="750240"/>
          </a:xfrm>
        </p:grpSpPr>
        <p:sp>
          <p:nvSpPr>
            <p:cNvPr id="148" name="CustomShape 4"/>
            <p:cNvSpPr/>
            <p:nvPr/>
          </p:nvSpPr>
          <p:spPr>
            <a:xfrm>
              <a:off x="8072280" y="0"/>
              <a:ext cx="359640" cy="718560"/>
            </a:xfrm>
            <a:prstGeom prst="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CustomShape 5"/>
            <p:cNvSpPr/>
            <p:nvPr/>
          </p:nvSpPr>
          <p:spPr>
            <a:xfrm>
              <a:off x="8072280" y="571680"/>
              <a:ext cx="359640" cy="178560"/>
            </a:xfrm>
            <a:custGeom>
              <a:avLst/>
              <a:gdLst/>
              <a:ahLst/>
              <a:rect l="l" t="t" r="r" b="b"/>
              <a:pathLst>
                <a:path w="1003" h="500">
                  <a:moveTo>
                    <a:pt x="501" y="0"/>
                  </a:moveTo>
                  <a:lnTo>
                    <a:pt x="1002" y="499"/>
                  </a:lnTo>
                  <a:lnTo>
                    <a:pt x="0" y="499"/>
                  </a:lnTo>
                  <a:lnTo>
                    <a:pt x="50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179280" y="954000"/>
            <a:ext cx="3276720" cy="64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蔡欣妤的心得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179280" y="2060640"/>
            <a:ext cx="8228880" cy="4525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3"/>
          <p:cNvSpPr/>
          <p:nvPr/>
        </p:nvSpPr>
        <p:spPr>
          <a:xfrm>
            <a:off x="288000" y="1882800"/>
            <a:ext cx="8228880" cy="4525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在這十周的自主學習裡，我們學習了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C++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的基本語法，發現他與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Python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的語法有一些不同，相較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Python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更為複雜一些，但邏輯上是大致相同的，因此能夠輕易上手。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其實寫程式是要常常去寫，才不會很快就忘記，不是只有在自主學習課才寫程式，平常也可以買書</a:t>
            </a:r>
            <a:r>
              <a:rPr b="0" lang="en-US" sz="2800" spc="-1" strike="noStrike">
                <a:solidFill>
                  <a:srgbClr val="000000"/>
                </a:solidFill>
                <a:latin typeface="新細明體"/>
                <a:ea typeface="DejaVu Sans"/>
              </a:rPr>
              <a:t>或自己上網看影片學習，在寒暑假時也可以去參加程式營。我在升高一的暑假參加了</a:t>
            </a:r>
            <a:r>
              <a:rPr b="0" lang="en-US" sz="2800" spc="-1" strike="noStrike">
                <a:solidFill>
                  <a:srgbClr val="000000"/>
                </a:solidFill>
                <a:latin typeface="新細明體"/>
                <a:ea typeface="DejaVu Sans"/>
              </a:rPr>
              <a:t>python</a:t>
            </a:r>
            <a:r>
              <a:rPr b="0" lang="en-US" sz="2800" spc="-1" strike="noStrike">
                <a:solidFill>
                  <a:srgbClr val="000000"/>
                </a:solidFill>
                <a:latin typeface="新細明體"/>
                <a:ea typeface="DejaVu Sans"/>
              </a:rPr>
              <a:t>營，高二的寒假參加了</a:t>
            </a:r>
            <a:r>
              <a:rPr b="0" lang="en-US" sz="2800" spc="-1" strike="noStrike">
                <a:solidFill>
                  <a:srgbClr val="000000"/>
                </a:solidFill>
                <a:latin typeface="新細明體"/>
                <a:ea typeface="DejaVu Sans"/>
              </a:rPr>
              <a:t>C</a:t>
            </a:r>
            <a:r>
              <a:rPr b="0" lang="en-US" sz="2800" spc="-1" strike="noStrike">
                <a:solidFill>
                  <a:srgbClr val="000000"/>
                </a:solidFill>
                <a:latin typeface="新細明體"/>
                <a:ea typeface="DejaVu Sans"/>
              </a:rPr>
              <a:t>語言的營隊。這都是增進自己寫程式的能力。</a:t>
            </a:r>
            <a:endParaRPr b="0" lang="en-US" sz="2800" spc="-1" strike="noStrike">
              <a:latin typeface="Arial"/>
            </a:endParaRPr>
          </a:p>
        </p:txBody>
      </p:sp>
      <p:grpSp>
        <p:nvGrpSpPr>
          <p:cNvPr id="153" name="Group 4"/>
          <p:cNvGrpSpPr/>
          <p:nvPr/>
        </p:nvGrpSpPr>
        <p:grpSpPr>
          <a:xfrm>
            <a:off x="8072280" y="0"/>
            <a:ext cx="359640" cy="750240"/>
            <a:chOff x="8072280" y="0"/>
            <a:chExt cx="359640" cy="750240"/>
          </a:xfrm>
        </p:grpSpPr>
        <p:sp>
          <p:nvSpPr>
            <p:cNvPr id="154" name="CustomShape 5"/>
            <p:cNvSpPr/>
            <p:nvPr/>
          </p:nvSpPr>
          <p:spPr>
            <a:xfrm>
              <a:off x="8072280" y="0"/>
              <a:ext cx="359640" cy="718560"/>
            </a:xfrm>
            <a:prstGeom prst="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CustomShape 6"/>
            <p:cNvSpPr/>
            <p:nvPr/>
          </p:nvSpPr>
          <p:spPr>
            <a:xfrm>
              <a:off x="8072280" y="571680"/>
              <a:ext cx="359640" cy="178560"/>
            </a:xfrm>
            <a:custGeom>
              <a:avLst/>
              <a:gdLst/>
              <a:ahLst/>
              <a:rect l="l" t="t" r="r" b="b"/>
              <a:pathLst>
                <a:path w="1003" h="500">
                  <a:moveTo>
                    <a:pt x="501" y="0"/>
                  </a:moveTo>
                  <a:lnTo>
                    <a:pt x="1002" y="499"/>
                  </a:lnTo>
                  <a:lnTo>
                    <a:pt x="0" y="499"/>
                  </a:lnTo>
                  <a:lnTo>
                    <a:pt x="50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179280" y="206064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因為高一時學校有教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Python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，因此這次的自主學習我們決定利用網路上的線上資源來學習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C++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的基本語法，以增進自己的程式語言能力。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79280" y="954000"/>
            <a:ext cx="2484720" cy="64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研究動機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b="0" lang="en-US" sz="3600" spc="-1" strike="noStrike">
              <a:latin typeface="Arial"/>
            </a:endParaRPr>
          </a:p>
        </p:txBody>
      </p:sp>
      <p:grpSp>
        <p:nvGrpSpPr>
          <p:cNvPr id="53" name="Group 3"/>
          <p:cNvGrpSpPr/>
          <p:nvPr/>
        </p:nvGrpSpPr>
        <p:grpSpPr>
          <a:xfrm>
            <a:off x="8072280" y="0"/>
            <a:ext cx="359640" cy="750240"/>
            <a:chOff x="8072280" y="0"/>
            <a:chExt cx="359640" cy="750240"/>
          </a:xfrm>
        </p:grpSpPr>
        <p:sp>
          <p:nvSpPr>
            <p:cNvPr id="54" name="CustomShape 4"/>
            <p:cNvSpPr/>
            <p:nvPr/>
          </p:nvSpPr>
          <p:spPr>
            <a:xfrm>
              <a:off x="8072280" y="0"/>
              <a:ext cx="359640" cy="718560"/>
            </a:xfrm>
            <a:prstGeom prst="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CustomShape 5"/>
            <p:cNvSpPr/>
            <p:nvPr/>
          </p:nvSpPr>
          <p:spPr>
            <a:xfrm>
              <a:off x="8072280" y="571680"/>
              <a:ext cx="359640" cy="178560"/>
            </a:xfrm>
            <a:custGeom>
              <a:avLst/>
              <a:gdLst/>
              <a:ahLst/>
              <a:rect l="l" t="t" r="r" b="b"/>
              <a:pathLst>
                <a:path w="1003" h="500">
                  <a:moveTo>
                    <a:pt x="501" y="0"/>
                  </a:moveTo>
                  <a:lnTo>
                    <a:pt x="1002" y="499"/>
                  </a:lnTo>
                  <a:lnTo>
                    <a:pt x="0" y="499"/>
                  </a:lnTo>
                  <a:lnTo>
                    <a:pt x="50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179280" y="437400"/>
            <a:ext cx="2916720" cy="64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研究目標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b="0" lang="en-US" sz="3600" spc="-1" strike="noStrike">
              <a:latin typeface="Arial"/>
            </a:endParaRPr>
          </a:p>
        </p:txBody>
      </p:sp>
      <p:graphicFrame>
        <p:nvGraphicFramePr>
          <p:cNvPr id="57" name="Table 2"/>
          <p:cNvGraphicFramePr/>
          <p:nvPr/>
        </p:nvGraphicFramePr>
        <p:xfrm>
          <a:off x="1006920" y="1471320"/>
          <a:ext cx="7056720" cy="3928320"/>
        </p:xfrm>
        <a:graphic>
          <a:graphicData uri="http://schemas.openxmlformats.org/drawingml/2006/table">
            <a:tbl>
              <a:tblPr/>
              <a:tblGrid>
                <a:gridCol w="1764000"/>
                <a:gridCol w="1764000"/>
                <a:gridCol w="1764000"/>
                <a:gridCol w="1765080"/>
              </a:tblGrid>
              <a:tr h="78552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第一週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使用</a:t>
                      </a:r>
                      <a:r>
                        <a:rPr b="0" lang="en-US" sz="1800" spc="-1" strike="noStrike">
                          <a:latin typeface="Arial"/>
                        </a:rPr>
                        <a:t>MOODLE</a:t>
                      </a:r>
                      <a:r>
                        <a:rPr b="0" lang="en-US" sz="1800" spc="-1" strike="noStrike">
                          <a:latin typeface="Arial"/>
                        </a:rPr>
                        <a:t>網頁看第一課簡報學習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第六週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實際寫第三個程式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8552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第二週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實際寫第一個程式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第七週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做成果簡報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8552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第三週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使用</a:t>
                      </a:r>
                      <a:r>
                        <a:rPr b="0" lang="en-US" sz="1800" spc="-1" strike="noStrike">
                          <a:latin typeface="Arial"/>
                        </a:rPr>
                        <a:t>MOODLE</a:t>
                      </a:r>
                      <a:r>
                        <a:rPr b="0" lang="en-US" sz="1800" spc="-1" strike="noStrike">
                          <a:latin typeface="Arial"/>
                        </a:rPr>
                        <a:t>網頁看第一課簡報學習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第八週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做成果簡報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8552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第四週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實際寫第二個程式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第九週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做成果簡報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866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第五週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使用</a:t>
                      </a:r>
                      <a:r>
                        <a:rPr b="0" lang="en-US" sz="1800" spc="-1" strike="noStrike">
                          <a:latin typeface="Arial"/>
                        </a:rPr>
                        <a:t>MOODLE</a:t>
                      </a:r>
                      <a:r>
                        <a:rPr b="0" lang="en-US" sz="1800" spc="-1" strike="noStrike">
                          <a:latin typeface="Arial"/>
                        </a:rPr>
                        <a:t>網頁看第一課簡報學習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第十週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做成果簡報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428760" y="1000080"/>
            <a:ext cx="6499800" cy="3642480"/>
          </a:xfrm>
          <a:prstGeom prst="rect">
            <a:avLst/>
          </a:prstGeom>
          <a:solidFill>
            <a:srgbClr val="e6c09a">
              <a:alpha val="3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9" name="Picture 4" descr=""/>
          <p:cNvPicPr/>
          <p:nvPr/>
        </p:nvPicPr>
        <p:blipFill>
          <a:blip r:embed="rId1"/>
          <a:stretch/>
        </p:blipFill>
        <p:spPr>
          <a:xfrm>
            <a:off x="776160" y="1157400"/>
            <a:ext cx="5585760" cy="3342600"/>
          </a:xfrm>
          <a:prstGeom prst="rect">
            <a:avLst/>
          </a:prstGeom>
          <a:ln>
            <a:noFill/>
          </a:ln>
        </p:spPr>
      </p:pic>
      <p:sp>
        <p:nvSpPr>
          <p:cNvPr id="60" name="CustomShape 2"/>
          <p:cNvSpPr/>
          <p:nvPr/>
        </p:nvSpPr>
        <p:spPr>
          <a:xfrm>
            <a:off x="4071960" y="4071960"/>
            <a:ext cx="4857120" cy="1571040"/>
          </a:xfrm>
          <a:prstGeom prst="rect">
            <a:avLst/>
          </a:prstGeom>
          <a:solidFill>
            <a:srgbClr val="e1a7bd">
              <a:alpha val="3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61" name="Group 3"/>
          <p:cNvGrpSpPr/>
          <p:nvPr/>
        </p:nvGrpSpPr>
        <p:grpSpPr>
          <a:xfrm>
            <a:off x="8072280" y="0"/>
            <a:ext cx="359640" cy="750240"/>
            <a:chOff x="8072280" y="0"/>
            <a:chExt cx="359640" cy="750240"/>
          </a:xfrm>
        </p:grpSpPr>
        <p:sp>
          <p:nvSpPr>
            <p:cNvPr id="62" name="CustomShape 4"/>
            <p:cNvSpPr/>
            <p:nvPr/>
          </p:nvSpPr>
          <p:spPr>
            <a:xfrm>
              <a:off x="8072280" y="0"/>
              <a:ext cx="359640" cy="718560"/>
            </a:xfrm>
            <a:prstGeom prst="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" name="CustomShape 5"/>
            <p:cNvSpPr/>
            <p:nvPr/>
          </p:nvSpPr>
          <p:spPr>
            <a:xfrm>
              <a:off x="8072280" y="571680"/>
              <a:ext cx="359640" cy="178560"/>
            </a:xfrm>
            <a:custGeom>
              <a:avLst/>
              <a:gdLst/>
              <a:ahLst/>
              <a:rect l="l" t="t" r="r" b="b"/>
              <a:pathLst>
                <a:path w="1003" h="500">
                  <a:moveTo>
                    <a:pt x="501" y="0"/>
                  </a:moveTo>
                  <a:lnTo>
                    <a:pt x="1002" y="499"/>
                  </a:lnTo>
                  <a:lnTo>
                    <a:pt x="0" y="499"/>
                  </a:lnTo>
                  <a:lnTo>
                    <a:pt x="50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64" name="Picture 6" descr=""/>
          <p:cNvPicPr/>
          <p:nvPr/>
        </p:nvPicPr>
        <p:blipFill>
          <a:blip r:embed="rId2"/>
          <a:srcRect l="1609" t="0" r="0" b="0"/>
          <a:stretch/>
        </p:blipFill>
        <p:spPr>
          <a:xfrm>
            <a:off x="4286160" y="4214880"/>
            <a:ext cx="4357080" cy="1170720"/>
          </a:xfrm>
          <a:prstGeom prst="rect">
            <a:avLst/>
          </a:prstGeom>
          <a:ln>
            <a:noFill/>
          </a:ln>
        </p:spPr>
      </p:pic>
      <p:sp>
        <p:nvSpPr>
          <p:cNvPr id="65" name="CustomShape 6"/>
          <p:cNvSpPr/>
          <p:nvPr/>
        </p:nvSpPr>
        <p:spPr>
          <a:xfrm rot="19364400">
            <a:off x="6629760" y="769680"/>
            <a:ext cx="285120" cy="999360"/>
          </a:xfrm>
          <a:prstGeom prst="rect">
            <a:avLst/>
          </a:prstGeom>
          <a:solidFill>
            <a:srgbClr val="cfdded">
              <a:alpha val="7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7"/>
          <p:cNvSpPr/>
          <p:nvPr/>
        </p:nvSpPr>
        <p:spPr>
          <a:xfrm rot="19364400">
            <a:off x="414720" y="3912840"/>
            <a:ext cx="285120" cy="999360"/>
          </a:xfrm>
          <a:prstGeom prst="rect">
            <a:avLst/>
          </a:prstGeom>
          <a:solidFill>
            <a:srgbClr val="cfdded">
              <a:alpha val="7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3" descr=""/>
          <p:cNvPicPr/>
          <p:nvPr/>
        </p:nvPicPr>
        <p:blipFill>
          <a:blip r:embed="rId1"/>
          <a:srcRect l="0" t="0" r="-10077" b="-21137"/>
          <a:stretch/>
        </p:blipFill>
        <p:spPr>
          <a:xfrm>
            <a:off x="214200" y="749160"/>
            <a:ext cx="5442840" cy="5358960"/>
          </a:xfrm>
          <a:prstGeom prst="rect">
            <a:avLst/>
          </a:prstGeom>
          <a:ln>
            <a:noFill/>
          </a:ln>
        </p:spPr>
      </p:pic>
      <p:sp>
        <p:nvSpPr>
          <p:cNvPr id="68" name="CustomShape 1"/>
          <p:cNvSpPr/>
          <p:nvPr/>
        </p:nvSpPr>
        <p:spPr>
          <a:xfrm>
            <a:off x="3843360" y="3692520"/>
            <a:ext cx="3386880" cy="2154960"/>
          </a:xfrm>
          <a:custGeom>
            <a:avLst/>
            <a:gdLst/>
            <a:ahLst/>
            <a:rect l="l" t="t" r="r" b="b"/>
            <a:pathLst>
              <a:path w="9412" h="5990">
                <a:moveTo>
                  <a:pt x="998" y="0"/>
                </a:moveTo>
                <a:cubicBezTo>
                  <a:pt x="499" y="0"/>
                  <a:pt x="0" y="499"/>
                  <a:pt x="0" y="998"/>
                </a:cubicBezTo>
                <a:lnTo>
                  <a:pt x="0" y="4990"/>
                </a:lnTo>
                <a:cubicBezTo>
                  <a:pt x="0" y="5489"/>
                  <a:pt x="499" y="5989"/>
                  <a:pt x="998" y="5989"/>
                </a:cubicBezTo>
                <a:lnTo>
                  <a:pt x="8412" y="5989"/>
                </a:lnTo>
                <a:cubicBezTo>
                  <a:pt x="8911" y="5989"/>
                  <a:pt x="9411" y="5489"/>
                  <a:pt x="9411" y="4990"/>
                </a:cubicBezTo>
                <a:lnTo>
                  <a:pt x="9411" y="998"/>
                </a:lnTo>
                <a:cubicBezTo>
                  <a:pt x="9411" y="499"/>
                  <a:pt x="8911" y="0"/>
                  <a:pt x="8412" y="0"/>
                </a:cubicBezTo>
                <a:lnTo>
                  <a:pt x="998" y="0"/>
                </a:lnTo>
              </a:path>
            </a:pathLst>
          </a:custGeom>
          <a:solidFill>
            <a:srgbClr val="eeece1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2"/>
          <p:cNvSpPr/>
          <p:nvPr/>
        </p:nvSpPr>
        <p:spPr>
          <a:xfrm>
            <a:off x="3780000" y="2770200"/>
            <a:ext cx="3675600" cy="410400"/>
          </a:xfrm>
          <a:custGeom>
            <a:avLst/>
            <a:gdLst/>
            <a:ahLst/>
            <a:rect l="l" t="t" r="r" b="b"/>
            <a:pathLst>
              <a:path w="10214" h="1144">
                <a:moveTo>
                  <a:pt x="190" y="0"/>
                </a:moveTo>
                <a:cubicBezTo>
                  <a:pt x="95" y="0"/>
                  <a:pt x="0" y="95"/>
                  <a:pt x="0" y="190"/>
                </a:cubicBezTo>
                <a:lnTo>
                  <a:pt x="0" y="952"/>
                </a:lnTo>
                <a:cubicBezTo>
                  <a:pt x="0" y="1047"/>
                  <a:pt x="95" y="1143"/>
                  <a:pt x="190" y="1143"/>
                </a:cubicBezTo>
                <a:lnTo>
                  <a:pt x="10022" y="1143"/>
                </a:lnTo>
                <a:cubicBezTo>
                  <a:pt x="10117" y="1143"/>
                  <a:pt x="10213" y="1047"/>
                  <a:pt x="10213" y="952"/>
                </a:cubicBezTo>
                <a:lnTo>
                  <a:pt x="10213" y="190"/>
                </a:lnTo>
                <a:cubicBezTo>
                  <a:pt x="10213" y="95"/>
                  <a:pt x="10117" y="0"/>
                  <a:pt x="10022" y="0"/>
                </a:cubicBezTo>
                <a:lnTo>
                  <a:pt x="190" y="0"/>
                </a:lnTo>
              </a:path>
            </a:pathLst>
          </a:custGeom>
          <a:solidFill>
            <a:srgbClr val="eeece1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3"/>
          <p:cNvSpPr/>
          <p:nvPr/>
        </p:nvSpPr>
        <p:spPr>
          <a:xfrm>
            <a:off x="5715000" y="1500120"/>
            <a:ext cx="3428280" cy="645480"/>
          </a:xfrm>
          <a:custGeom>
            <a:avLst/>
            <a:gdLst/>
            <a:ahLst/>
            <a:rect l="l" t="t" r="r" b="b"/>
            <a:pathLst>
              <a:path w="9527" h="1797">
                <a:moveTo>
                  <a:pt x="299" y="0"/>
                </a:moveTo>
                <a:cubicBezTo>
                  <a:pt x="149" y="0"/>
                  <a:pt x="0" y="149"/>
                  <a:pt x="0" y="299"/>
                </a:cubicBezTo>
                <a:lnTo>
                  <a:pt x="0" y="1496"/>
                </a:lnTo>
                <a:cubicBezTo>
                  <a:pt x="0" y="1646"/>
                  <a:pt x="149" y="1796"/>
                  <a:pt x="299" y="1796"/>
                </a:cubicBezTo>
                <a:lnTo>
                  <a:pt x="9226" y="1796"/>
                </a:lnTo>
                <a:cubicBezTo>
                  <a:pt x="9376" y="1796"/>
                  <a:pt x="9526" y="1646"/>
                  <a:pt x="9526" y="1496"/>
                </a:cubicBezTo>
                <a:lnTo>
                  <a:pt x="9526" y="299"/>
                </a:lnTo>
                <a:cubicBezTo>
                  <a:pt x="9526" y="149"/>
                  <a:pt x="9376" y="0"/>
                  <a:pt x="9226" y="0"/>
                </a:cubicBezTo>
                <a:lnTo>
                  <a:pt x="299" y="0"/>
                </a:lnTo>
              </a:path>
            </a:pathLst>
          </a:custGeom>
          <a:solidFill>
            <a:srgbClr val="eeece1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4"/>
          <p:cNvSpPr/>
          <p:nvPr/>
        </p:nvSpPr>
        <p:spPr>
          <a:xfrm>
            <a:off x="4857840" y="1213920"/>
            <a:ext cx="799920" cy="582840"/>
          </a:xfrm>
          <a:prstGeom prst="bentConnector3">
            <a:avLst>
              <a:gd name="adj1" fmla="val 50000"/>
            </a:avLst>
          </a:prstGeom>
          <a:noFill/>
          <a:ln w="1908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5"/>
          <p:cNvSpPr/>
          <p:nvPr/>
        </p:nvSpPr>
        <p:spPr>
          <a:xfrm>
            <a:off x="5786280" y="1500120"/>
            <a:ext cx="3357000" cy="641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預處理命令，編譯器引入標頭檔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iostream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函式庫的目的碼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3" name="CustomShape 6"/>
          <p:cNvSpPr/>
          <p:nvPr/>
        </p:nvSpPr>
        <p:spPr>
          <a:xfrm>
            <a:off x="3795840" y="2757600"/>
            <a:ext cx="3501000" cy="398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主程式，程式從這裡開始執行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74" name="CustomShape 7"/>
          <p:cNvSpPr/>
          <p:nvPr/>
        </p:nvSpPr>
        <p:spPr>
          <a:xfrm>
            <a:off x="3911760" y="3749760"/>
            <a:ext cx="3428280" cy="1922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宣告整數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和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b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輸入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和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b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輸出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和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b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的和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程式成功執行完畢，回傳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0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給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main()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函數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75" name="CustomShape 8"/>
          <p:cNvSpPr/>
          <p:nvPr/>
        </p:nvSpPr>
        <p:spPr>
          <a:xfrm flipH="1">
            <a:off x="4499640" y="1699920"/>
            <a:ext cx="357120" cy="446040"/>
          </a:xfrm>
          <a:prstGeom prst="bentConnector3">
            <a:avLst>
              <a:gd name="adj1" fmla="val 50000"/>
            </a:avLst>
          </a:prstGeom>
          <a:noFill/>
          <a:ln w="1908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9"/>
          <p:cNvSpPr/>
          <p:nvPr/>
        </p:nvSpPr>
        <p:spPr>
          <a:xfrm rot="3075000">
            <a:off x="-476640" y="6221520"/>
            <a:ext cx="1763280" cy="85320"/>
          </a:xfrm>
          <a:prstGeom prst="rect">
            <a:avLst/>
          </a:prstGeom>
          <a:solidFill>
            <a:srgbClr val="fdead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10"/>
          <p:cNvSpPr/>
          <p:nvPr/>
        </p:nvSpPr>
        <p:spPr>
          <a:xfrm rot="8417400">
            <a:off x="7488000" y="6316200"/>
            <a:ext cx="2382120" cy="72360"/>
          </a:xfrm>
          <a:prstGeom prst="rect">
            <a:avLst/>
          </a:prstGeom>
          <a:solidFill>
            <a:srgbClr val="fdead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11"/>
          <p:cNvSpPr/>
          <p:nvPr/>
        </p:nvSpPr>
        <p:spPr>
          <a:xfrm>
            <a:off x="4000680" y="2181240"/>
            <a:ext cx="2658240" cy="432720"/>
          </a:xfrm>
          <a:custGeom>
            <a:avLst/>
            <a:gdLst/>
            <a:ahLst/>
            <a:rect l="l" t="t" r="r" b="b"/>
            <a:pathLst>
              <a:path w="7388" h="1206">
                <a:moveTo>
                  <a:pt x="200" y="0"/>
                </a:moveTo>
                <a:cubicBezTo>
                  <a:pt x="100" y="0"/>
                  <a:pt x="0" y="100"/>
                  <a:pt x="0" y="200"/>
                </a:cubicBezTo>
                <a:lnTo>
                  <a:pt x="0" y="1004"/>
                </a:lnTo>
                <a:cubicBezTo>
                  <a:pt x="0" y="1104"/>
                  <a:pt x="100" y="1205"/>
                  <a:pt x="200" y="1205"/>
                </a:cubicBezTo>
                <a:lnTo>
                  <a:pt x="7186" y="1205"/>
                </a:lnTo>
                <a:cubicBezTo>
                  <a:pt x="7286" y="1205"/>
                  <a:pt x="7387" y="1104"/>
                  <a:pt x="7387" y="1004"/>
                </a:cubicBezTo>
                <a:lnTo>
                  <a:pt x="7387" y="200"/>
                </a:lnTo>
                <a:cubicBezTo>
                  <a:pt x="7387" y="100"/>
                  <a:pt x="7286" y="0"/>
                  <a:pt x="7186" y="0"/>
                </a:cubicBezTo>
                <a:lnTo>
                  <a:pt x="200" y="0"/>
                </a:lnTo>
              </a:path>
            </a:pathLst>
          </a:custGeom>
          <a:solidFill>
            <a:srgbClr val="eeece1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12"/>
          <p:cNvSpPr/>
          <p:nvPr/>
        </p:nvSpPr>
        <p:spPr>
          <a:xfrm>
            <a:off x="4000680" y="2214720"/>
            <a:ext cx="3642480" cy="398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宣告使用命名空間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std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0" name="CustomShape 13"/>
          <p:cNvSpPr/>
          <p:nvPr/>
        </p:nvSpPr>
        <p:spPr>
          <a:xfrm>
            <a:off x="3121200" y="2296800"/>
            <a:ext cx="720720" cy="647640"/>
          </a:xfrm>
          <a:prstGeom prst="bentConnector3">
            <a:avLst>
              <a:gd name="adj1" fmla="val 50000"/>
            </a:avLst>
          </a:prstGeom>
          <a:noFill/>
          <a:ln w="1908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81" name="Group 14"/>
          <p:cNvGrpSpPr/>
          <p:nvPr/>
        </p:nvGrpSpPr>
        <p:grpSpPr>
          <a:xfrm>
            <a:off x="8072280" y="0"/>
            <a:ext cx="359640" cy="750240"/>
            <a:chOff x="8072280" y="0"/>
            <a:chExt cx="359640" cy="750240"/>
          </a:xfrm>
        </p:grpSpPr>
        <p:sp>
          <p:nvSpPr>
            <p:cNvPr id="82" name="CustomShape 15"/>
            <p:cNvSpPr/>
            <p:nvPr/>
          </p:nvSpPr>
          <p:spPr>
            <a:xfrm>
              <a:off x="8072280" y="0"/>
              <a:ext cx="359640" cy="718560"/>
            </a:xfrm>
            <a:prstGeom prst="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" name="CustomShape 16"/>
            <p:cNvSpPr/>
            <p:nvPr/>
          </p:nvSpPr>
          <p:spPr>
            <a:xfrm>
              <a:off x="8072280" y="571680"/>
              <a:ext cx="359640" cy="178560"/>
            </a:xfrm>
            <a:custGeom>
              <a:avLst/>
              <a:gdLst/>
              <a:ahLst/>
              <a:rect l="l" t="t" r="r" b="b"/>
              <a:pathLst>
                <a:path w="1003" h="500">
                  <a:moveTo>
                    <a:pt x="501" y="0"/>
                  </a:moveTo>
                  <a:lnTo>
                    <a:pt x="1002" y="499"/>
                  </a:lnTo>
                  <a:lnTo>
                    <a:pt x="0" y="499"/>
                  </a:lnTo>
                  <a:lnTo>
                    <a:pt x="50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39640" y="981000"/>
            <a:ext cx="6335280" cy="3671280"/>
          </a:xfrm>
          <a:prstGeom prst="rect">
            <a:avLst/>
          </a:prstGeom>
          <a:solidFill>
            <a:srgbClr val="ddd9c3">
              <a:alpha val="3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5" name="Picture 2" descr=""/>
          <p:cNvPicPr/>
          <p:nvPr/>
        </p:nvPicPr>
        <p:blipFill>
          <a:blip r:embed="rId1"/>
          <a:stretch/>
        </p:blipFill>
        <p:spPr>
          <a:xfrm>
            <a:off x="954000" y="1163520"/>
            <a:ext cx="5066640" cy="3304440"/>
          </a:xfrm>
          <a:prstGeom prst="rect">
            <a:avLst/>
          </a:prstGeom>
          <a:ln>
            <a:noFill/>
          </a:ln>
        </p:spPr>
      </p:pic>
      <p:sp>
        <p:nvSpPr>
          <p:cNvPr id="86" name="CustomShape 2"/>
          <p:cNvSpPr/>
          <p:nvPr/>
        </p:nvSpPr>
        <p:spPr>
          <a:xfrm>
            <a:off x="3780000" y="4146480"/>
            <a:ext cx="4823640" cy="1082160"/>
          </a:xfrm>
          <a:prstGeom prst="rect">
            <a:avLst/>
          </a:prstGeom>
          <a:solidFill>
            <a:srgbClr val="ebf1de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7" name="Picture 3" descr=""/>
          <p:cNvPicPr/>
          <p:nvPr/>
        </p:nvPicPr>
        <p:blipFill>
          <a:blip r:embed="rId2"/>
          <a:stretch/>
        </p:blipFill>
        <p:spPr>
          <a:xfrm>
            <a:off x="3924360" y="4238640"/>
            <a:ext cx="4494960" cy="828000"/>
          </a:xfrm>
          <a:prstGeom prst="rect">
            <a:avLst/>
          </a:prstGeom>
          <a:ln>
            <a:noFill/>
          </a:ln>
        </p:spPr>
      </p:pic>
      <p:grpSp>
        <p:nvGrpSpPr>
          <p:cNvPr id="88" name="Group 3"/>
          <p:cNvGrpSpPr/>
          <p:nvPr/>
        </p:nvGrpSpPr>
        <p:grpSpPr>
          <a:xfrm>
            <a:off x="8072280" y="0"/>
            <a:ext cx="359640" cy="750240"/>
            <a:chOff x="8072280" y="0"/>
            <a:chExt cx="359640" cy="750240"/>
          </a:xfrm>
        </p:grpSpPr>
        <p:sp>
          <p:nvSpPr>
            <p:cNvPr id="89" name="CustomShape 4"/>
            <p:cNvSpPr/>
            <p:nvPr/>
          </p:nvSpPr>
          <p:spPr>
            <a:xfrm>
              <a:off x="8072280" y="0"/>
              <a:ext cx="359640" cy="718560"/>
            </a:xfrm>
            <a:prstGeom prst="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CustomShape 5"/>
            <p:cNvSpPr/>
            <p:nvPr/>
          </p:nvSpPr>
          <p:spPr>
            <a:xfrm>
              <a:off x="8072280" y="571680"/>
              <a:ext cx="359640" cy="178560"/>
            </a:xfrm>
            <a:custGeom>
              <a:avLst/>
              <a:gdLst/>
              <a:ahLst/>
              <a:rect l="l" t="t" r="r" b="b"/>
              <a:pathLst>
                <a:path w="1003" h="500">
                  <a:moveTo>
                    <a:pt x="501" y="0"/>
                  </a:moveTo>
                  <a:lnTo>
                    <a:pt x="1002" y="499"/>
                  </a:lnTo>
                  <a:lnTo>
                    <a:pt x="0" y="499"/>
                  </a:lnTo>
                  <a:lnTo>
                    <a:pt x="50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2" descr=""/>
          <p:cNvPicPr/>
          <p:nvPr/>
        </p:nvPicPr>
        <p:blipFill>
          <a:blip r:embed="rId1"/>
          <a:stretch/>
        </p:blipFill>
        <p:spPr>
          <a:xfrm>
            <a:off x="357120" y="1357200"/>
            <a:ext cx="5714280" cy="3726720"/>
          </a:xfrm>
          <a:prstGeom prst="rect">
            <a:avLst/>
          </a:prstGeom>
          <a:ln>
            <a:noFill/>
          </a:ln>
        </p:spPr>
      </p:pic>
      <p:sp>
        <p:nvSpPr>
          <p:cNvPr id="92" name="CustomShape 1"/>
          <p:cNvSpPr/>
          <p:nvPr/>
        </p:nvSpPr>
        <p:spPr>
          <a:xfrm>
            <a:off x="4308480" y="4597560"/>
            <a:ext cx="3526560" cy="461160"/>
          </a:xfrm>
          <a:custGeom>
            <a:avLst/>
            <a:gdLst/>
            <a:ahLst/>
            <a:rect l="l" t="t" r="r" b="b"/>
            <a:pathLst>
              <a:path w="9800" h="1285">
                <a:moveTo>
                  <a:pt x="214" y="0"/>
                </a:moveTo>
                <a:cubicBezTo>
                  <a:pt x="107" y="0"/>
                  <a:pt x="0" y="107"/>
                  <a:pt x="0" y="214"/>
                </a:cubicBezTo>
                <a:lnTo>
                  <a:pt x="0" y="1070"/>
                </a:lnTo>
                <a:cubicBezTo>
                  <a:pt x="0" y="1177"/>
                  <a:pt x="107" y="1284"/>
                  <a:pt x="214" y="1284"/>
                </a:cubicBezTo>
                <a:lnTo>
                  <a:pt x="9585" y="1284"/>
                </a:lnTo>
                <a:cubicBezTo>
                  <a:pt x="9692" y="1284"/>
                  <a:pt x="9799" y="1177"/>
                  <a:pt x="9799" y="1070"/>
                </a:cubicBezTo>
                <a:lnTo>
                  <a:pt x="9799" y="214"/>
                </a:lnTo>
                <a:cubicBezTo>
                  <a:pt x="9799" y="107"/>
                  <a:pt x="9692" y="0"/>
                  <a:pt x="9585" y="0"/>
                </a:cubicBezTo>
                <a:lnTo>
                  <a:pt x="214" y="0"/>
                </a:lnTo>
              </a:path>
            </a:pathLst>
          </a:custGeom>
          <a:solidFill>
            <a:srgbClr val="eeece1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2"/>
          <p:cNvSpPr/>
          <p:nvPr/>
        </p:nvSpPr>
        <p:spPr>
          <a:xfrm>
            <a:off x="4357800" y="4643280"/>
            <a:ext cx="3713760" cy="36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將字串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Hello World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顯示在螢幕上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94" name="Group 3"/>
          <p:cNvGrpSpPr/>
          <p:nvPr/>
        </p:nvGrpSpPr>
        <p:grpSpPr>
          <a:xfrm>
            <a:off x="8072280" y="0"/>
            <a:ext cx="359640" cy="750240"/>
            <a:chOff x="8072280" y="0"/>
            <a:chExt cx="359640" cy="750240"/>
          </a:xfrm>
        </p:grpSpPr>
        <p:sp>
          <p:nvSpPr>
            <p:cNvPr id="95" name="CustomShape 4"/>
            <p:cNvSpPr/>
            <p:nvPr/>
          </p:nvSpPr>
          <p:spPr>
            <a:xfrm>
              <a:off x="8072280" y="0"/>
              <a:ext cx="359640" cy="718560"/>
            </a:xfrm>
            <a:prstGeom prst="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" name="CustomShape 5"/>
            <p:cNvSpPr/>
            <p:nvPr/>
          </p:nvSpPr>
          <p:spPr>
            <a:xfrm>
              <a:off x="8072280" y="571680"/>
              <a:ext cx="359640" cy="178560"/>
            </a:xfrm>
            <a:custGeom>
              <a:avLst/>
              <a:gdLst/>
              <a:ahLst/>
              <a:rect l="l" t="t" r="r" b="b"/>
              <a:pathLst>
                <a:path w="1003" h="500">
                  <a:moveTo>
                    <a:pt x="501" y="0"/>
                  </a:moveTo>
                  <a:lnTo>
                    <a:pt x="1002" y="499"/>
                  </a:lnTo>
                  <a:lnTo>
                    <a:pt x="0" y="499"/>
                  </a:lnTo>
                  <a:lnTo>
                    <a:pt x="50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3" descr=""/>
          <p:cNvPicPr/>
          <p:nvPr/>
        </p:nvPicPr>
        <p:blipFill>
          <a:blip r:embed="rId1"/>
          <a:srcRect l="0" t="947" r="0" b="0"/>
          <a:stretch/>
        </p:blipFill>
        <p:spPr>
          <a:xfrm>
            <a:off x="0" y="189000"/>
            <a:ext cx="6390720" cy="4801320"/>
          </a:xfrm>
          <a:prstGeom prst="rect">
            <a:avLst/>
          </a:prstGeom>
          <a:ln>
            <a:noFill/>
          </a:ln>
        </p:spPr>
      </p:pic>
      <p:sp>
        <p:nvSpPr>
          <p:cNvPr id="98" name="CustomShape 1"/>
          <p:cNvSpPr/>
          <p:nvPr/>
        </p:nvSpPr>
        <p:spPr>
          <a:xfrm>
            <a:off x="4427640" y="4221000"/>
            <a:ext cx="4607640" cy="1799640"/>
          </a:xfrm>
          <a:custGeom>
            <a:avLst/>
            <a:gdLst/>
            <a:ahLst/>
            <a:rect l="l" t="t" r="r" b="b"/>
            <a:pathLst>
              <a:path w="12803" h="5003">
                <a:moveTo>
                  <a:pt x="833" y="0"/>
                </a:moveTo>
                <a:cubicBezTo>
                  <a:pt x="416" y="0"/>
                  <a:pt x="0" y="416"/>
                  <a:pt x="0" y="833"/>
                </a:cubicBezTo>
                <a:lnTo>
                  <a:pt x="0" y="4168"/>
                </a:lnTo>
                <a:cubicBezTo>
                  <a:pt x="0" y="4585"/>
                  <a:pt x="416" y="5002"/>
                  <a:pt x="833" y="5002"/>
                </a:cubicBezTo>
                <a:lnTo>
                  <a:pt x="11968" y="5002"/>
                </a:lnTo>
                <a:cubicBezTo>
                  <a:pt x="12385" y="5002"/>
                  <a:pt x="12802" y="4585"/>
                  <a:pt x="12802" y="4168"/>
                </a:cubicBezTo>
                <a:lnTo>
                  <a:pt x="12802" y="833"/>
                </a:lnTo>
                <a:cubicBezTo>
                  <a:pt x="12802" y="416"/>
                  <a:pt x="12385" y="0"/>
                  <a:pt x="11968" y="0"/>
                </a:cubicBezTo>
                <a:lnTo>
                  <a:pt x="833" y="0"/>
                </a:lnTo>
              </a:path>
            </a:pathLst>
          </a:custGeom>
          <a:solidFill>
            <a:srgbClr val="f2dcdb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9" name="Picture 2" descr=""/>
          <p:cNvPicPr/>
          <p:nvPr/>
        </p:nvPicPr>
        <p:blipFill>
          <a:blip r:embed="rId2"/>
          <a:stretch/>
        </p:blipFill>
        <p:spPr>
          <a:xfrm>
            <a:off x="4572000" y="4357800"/>
            <a:ext cx="4285440" cy="1446840"/>
          </a:xfrm>
          <a:prstGeom prst="rect">
            <a:avLst/>
          </a:prstGeom>
          <a:ln>
            <a:noFill/>
          </a:ln>
        </p:spPr>
      </p:pic>
      <p:grpSp>
        <p:nvGrpSpPr>
          <p:cNvPr id="100" name="Group 2"/>
          <p:cNvGrpSpPr/>
          <p:nvPr/>
        </p:nvGrpSpPr>
        <p:grpSpPr>
          <a:xfrm>
            <a:off x="8072280" y="0"/>
            <a:ext cx="359640" cy="750240"/>
            <a:chOff x="8072280" y="0"/>
            <a:chExt cx="359640" cy="750240"/>
          </a:xfrm>
        </p:grpSpPr>
        <p:sp>
          <p:nvSpPr>
            <p:cNvPr id="101" name="CustomShape 3"/>
            <p:cNvSpPr/>
            <p:nvPr/>
          </p:nvSpPr>
          <p:spPr>
            <a:xfrm>
              <a:off x="8072280" y="0"/>
              <a:ext cx="359640" cy="718560"/>
            </a:xfrm>
            <a:prstGeom prst="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CustomShape 4"/>
            <p:cNvSpPr/>
            <p:nvPr/>
          </p:nvSpPr>
          <p:spPr>
            <a:xfrm>
              <a:off x="8072280" y="571680"/>
              <a:ext cx="359640" cy="178560"/>
            </a:xfrm>
            <a:custGeom>
              <a:avLst/>
              <a:gdLst/>
              <a:ahLst/>
              <a:rect l="l" t="t" r="r" b="b"/>
              <a:pathLst>
                <a:path w="1003" h="500">
                  <a:moveTo>
                    <a:pt x="501" y="0"/>
                  </a:moveTo>
                  <a:lnTo>
                    <a:pt x="1002" y="499"/>
                  </a:lnTo>
                  <a:lnTo>
                    <a:pt x="0" y="499"/>
                  </a:lnTo>
                  <a:lnTo>
                    <a:pt x="50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Picture 2" descr=""/>
          <p:cNvPicPr/>
          <p:nvPr/>
        </p:nvPicPr>
        <p:blipFill>
          <a:blip r:embed="rId1"/>
          <a:srcRect l="0" t="991" r="0" b="0"/>
          <a:stretch/>
        </p:blipFill>
        <p:spPr>
          <a:xfrm>
            <a:off x="142920" y="1052640"/>
            <a:ext cx="6390360" cy="4799880"/>
          </a:xfrm>
          <a:prstGeom prst="rect">
            <a:avLst/>
          </a:prstGeom>
          <a:ln>
            <a:noFill/>
          </a:ln>
        </p:spPr>
      </p:pic>
      <p:sp>
        <p:nvSpPr>
          <p:cNvPr id="104" name="CustomShape 1"/>
          <p:cNvSpPr/>
          <p:nvPr/>
        </p:nvSpPr>
        <p:spPr>
          <a:xfrm>
            <a:off x="4786200" y="4525920"/>
            <a:ext cx="3142800" cy="461160"/>
          </a:xfrm>
          <a:custGeom>
            <a:avLst/>
            <a:gdLst/>
            <a:ahLst/>
            <a:rect l="l" t="t" r="r" b="b"/>
            <a:pathLst>
              <a:path w="8733" h="1285">
                <a:moveTo>
                  <a:pt x="213" y="0"/>
                </a:moveTo>
                <a:cubicBezTo>
                  <a:pt x="106" y="0"/>
                  <a:pt x="0" y="107"/>
                  <a:pt x="0" y="214"/>
                </a:cubicBezTo>
                <a:lnTo>
                  <a:pt x="0" y="1070"/>
                </a:lnTo>
                <a:cubicBezTo>
                  <a:pt x="0" y="1177"/>
                  <a:pt x="106" y="1284"/>
                  <a:pt x="213" y="1284"/>
                </a:cubicBezTo>
                <a:lnTo>
                  <a:pt x="8518" y="1284"/>
                </a:lnTo>
                <a:cubicBezTo>
                  <a:pt x="8625" y="1284"/>
                  <a:pt x="8732" y="1177"/>
                  <a:pt x="8732" y="1070"/>
                </a:cubicBezTo>
                <a:lnTo>
                  <a:pt x="8732" y="214"/>
                </a:lnTo>
                <a:cubicBezTo>
                  <a:pt x="8732" y="107"/>
                  <a:pt x="8625" y="0"/>
                  <a:pt x="8518" y="0"/>
                </a:cubicBezTo>
                <a:lnTo>
                  <a:pt x="213" y="0"/>
                </a:lnTo>
              </a:path>
            </a:pathLst>
          </a:custGeom>
          <a:solidFill>
            <a:srgbClr val="7f7f7f">
              <a:alpha val="2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2"/>
          <p:cNvSpPr/>
          <p:nvPr/>
        </p:nvSpPr>
        <p:spPr>
          <a:xfrm>
            <a:off x="3295800" y="3429000"/>
            <a:ext cx="2262960" cy="461160"/>
          </a:xfrm>
          <a:custGeom>
            <a:avLst/>
            <a:gdLst/>
            <a:ahLst/>
            <a:rect l="l" t="t" r="r" b="b"/>
            <a:pathLst>
              <a:path w="6290" h="1285">
                <a:moveTo>
                  <a:pt x="214" y="0"/>
                </a:moveTo>
                <a:cubicBezTo>
                  <a:pt x="107" y="0"/>
                  <a:pt x="0" y="107"/>
                  <a:pt x="0" y="214"/>
                </a:cubicBezTo>
                <a:lnTo>
                  <a:pt x="0" y="1070"/>
                </a:lnTo>
                <a:cubicBezTo>
                  <a:pt x="0" y="1177"/>
                  <a:pt x="107" y="1284"/>
                  <a:pt x="214" y="1284"/>
                </a:cubicBezTo>
                <a:lnTo>
                  <a:pt x="6075" y="1284"/>
                </a:lnTo>
                <a:cubicBezTo>
                  <a:pt x="6182" y="1284"/>
                  <a:pt x="6289" y="1177"/>
                  <a:pt x="6289" y="1070"/>
                </a:cubicBezTo>
                <a:lnTo>
                  <a:pt x="6289" y="214"/>
                </a:lnTo>
                <a:cubicBezTo>
                  <a:pt x="6289" y="107"/>
                  <a:pt x="6182" y="0"/>
                  <a:pt x="6075" y="0"/>
                </a:cubicBezTo>
                <a:lnTo>
                  <a:pt x="214" y="0"/>
                </a:lnTo>
              </a:path>
            </a:pathLst>
          </a:custGeom>
          <a:solidFill>
            <a:srgbClr val="eeece1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CustomShape 3"/>
          <p:cNvSpPr/>
          <p:nvPr/>
        </p:nvSpPr>
        <p:spPr>
          <a:xfrm>
            <a:off x="6534000" y="2793960"/>
            <a:ext cx="1720440" cy="461160"/>
          </a:xfrm>
          <a:custGeom>
            <a:avLst/>
            <a:gdLst/>
            <a:ahLst/>
            <a:rect l="l" t="t" r="r" b="b"/>
            <a:pathLst>
              <a:path w="4783" h="1285">
                <a:moveTo>
                  <a:pt x="214" y="0"/>
                </a:moveTo>
                <a:cubicBezTo>
                  <a:pt x="107" y="0"/>
                  <a:pt x="0" y="107"/>
                  <a:pt x="0" y="214"/>
                </a:cubicBezTo>
                <a:lnTo>
                  <a:pt x="0" y="1070"/>
                </a:lnTo>
                <a:cubicBezTo>
                  <a:pt x="0" y="1177"/>
                  <a:pt x="107" y="1284"/>
                  <a:pt x="214" y="1284"/>
                </a:cubicBezTo>
                <a:lnTo>
                  <a:pt x="4568" y="1284"/>
                </a:lnTo>
                <a:cubicBezTo>
                  <a:pt x="4675" y="1284"/>
                  <a:pt x="4782" y="1177"/>
                  <a:pt x="4782" y="1070"/>
                </a:cubicBezTo>
                <a:lnTo>
                  <a:pt x="4782" y="214"/>
                </a:lnTo>
                <a:cubicBezTo>
                  <a:pt x="4782" y="107"/>
                  <a:pt x="4675" y="0"/>
                  <a:pt x="4568" y="0"/>
                </a:cubicBezTo>
                <a:lnTo>
                  <a:pt x="214" y="0"/>
                </a:lnTo>
              </a:path>
            </a:pathLst>
          </a:custGeom>
          <a:solidFill>
            <a:srgbClr val="93cddd">
              <a:alpha val="3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CustomShape 4"/>
          <p:cNvSpPr/>
          <p:nvPr/>
        </p:nvSpPr>
        <p:spPr>
          <a:xfrm>
            <a:off x="6610320" y="2844720"/>
            <a:ext cx="3287160" cy="36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endl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表示換行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8" name="CustomShape 5"/>
          <p:cNvSpPr/>
          <p:nvPr/>
        </p:nvSpPr>
        <p:spPr>
          <a:xfrm>
            <a:off x="4572000" y="2455920"/>
            <a:ext cx="1367640" cy="461160"/>
          </a:xfrm>
          <a:custGeom>
            <a:avLst/>
            <a:gdLst/>
            <a:ahLst/>
            <a:rect l="l" t="t" r="r" b="b"/>
            <a:pathLst>
              <a:path w="3803" h="1285">
                <a:moveTo>
                  <a:pt x="214" y="0"/>
                </a:moveTo>
                <a:cubicBezTo>
                  <a:pt x="107" y="0"/>
                  <a:pt x="0" y="107"/>
                  <a:pt x="0" y="214"/>
                </a:cubicBezTo>
                <a:lnTo>
                  <a:pt x="0" y="1070"/>
                </a:lnTo>
                <a:cubicBezTo>
                  <a:pt x="0" y="1177"/>
                  <a:pt x="107" y="1284"/>
                  <a:pt x="214" y="1284"/>
                </a:cubicBezTo>
                <a:lnTo>
                  <a:pt x="3588" y="1284"/>
                </a:lnTo>
                <a:cubicBezTo>
                  <a:pt x="3695" y="1284"/>
                  <a:pt x="3802" y="1177"/>
                  <a:pt x="3802" y="1070"/>
                </a:cubicBezTo>
                <a:lnTo>
                  <a:pt x="3802" y="214"/>
                </a:lnTo>
                <a:cubicBezTo>
                  <a:pt x="3802" y="107"/>
                  <a:pt x="3695" y="0"/>
                  <a:pt x="3588" y="0"/>
                </a:cubicBezTo>
                <a:lnTo>
                  <a:pt x="214" y="0"/>
                </a:lnTo>
              </a:path>
            </a:pathLst>
          </a:custGeom>
          <a:solidFill>
            <a:srgbClr val="eeece1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6"/>
          <p:cNvSpPr/>
          <p:nvPr/>
        </p:nvSpPr>
        <p:spPr>
          <a:xfrm>
            <a:off x="4572000" y="2508120"/>
            <a:ext cx="3357000" cy="36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浮點數變數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10" name="CustomShape 7"/>
          <p:cNvSpPr/>
          <p:nvPr/>
        </p:nvSpPr>
        <p:spPr>
          <a:xfrm>
            <a:off x="3330720" y="3475080"/>
            <a:ext cx="3356640" cy="36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將身高單位變成公尺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11" name="CustomShape 8"/>
          <p:cNvSpPr/>
          <p:nvPr/>
        </p:nvSpPr>
        <p:spPr>
          <a:xfrm>
            <a:off x="4786200" y="4572000"/>
            <a:ext cx="3357000" cy="641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BMI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算法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=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體重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/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身高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公尺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平方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12" name="CustomShape 9"/>
          <p:cNvSpPr/>
          <p:nvPr/>
        </p:nvSpPr>
        <p:spPr>
          <a:xfrm>
            <a:off x="2268000" y="2500200"/>
            <a:ext cx="2303640" cy="136800"/>
          </a:xfrm>
          <a:prstGeom prst="bentConnector3">
            <a:avLst>
              <a:gd name="adj1" fmla="val 50000"/>
            </a:avLst>
          </a:prstGeom>
          <a:noFill/>
          <a:ln w="1908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Line 10"/>
          <p:cNvSpPr/>
          <p:nvPr/>
        </p:nvSpPr>
        <p:spPr>
          <a:xfrm>
            <a:off x="2268360" y="2500200"/>
            <a:ext cx="0" cy="6516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CustomShape 11"/>
          <p:cNvSpPr/>
          <p:nvPr/>
        </p:nvSpPr>
        <p:spPr>
          <a:xfrm flipV="1">
            <a:off x="3203640" y="4795560"/>
            <a:ext cx="1512720" cy="144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595959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15" name="Group 12"/>
          <p:cNvGrpSpPr/>
          <p:nvPr/>
        </p:nvGrpSpPr>
        <p:grpSpPr>
          <a:xfrm>
            <a:off x="8072280" y="0"/>
            <a:ext cx="359640" cy="750240"/>
            <a:chOff x="8072280" y="0"/>
            <a:chExt cx="359640" cy="750240"/>
          </a:xfrm>
        </p:grpSpPr>
        <p:sp>
          <p:nvSpPr>
            <p:cNvPr id="116" name="CustomShape 13"/>
            <p:cNvSpPr/>
            <p:nvPr/>
          </p:nvSpPr>
          <p:spPr>
            <a:xfrm>
              <a:off x="8072280" y="0"/>
              <a:ext cx="359640" cy="718560"/>
            </a:xfrm>
            <a:prstGeom prst="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" name="CustomShape 14"/>
            <p:cNvSpPr/>
            <p:nvPr/>
          </p:nvSpPr>
          <p:spPr>
            <a:xfrm>
              <a:off x="8072280" y="571680"/>
              <a:ext cx="359640" cy="178560"/>
            </a:xfrm>
            <a:custGeom>
              <a:avLst/>
              <a:gdLst/>
              <a:ahLst/>
              <a:rect l="l" t="t" r="r" b="b"/>
              <a:pathLst>
                <a:path w="1003" h="500">
                  <a:moveTo>
                    <a:pt x="501" y="0"/>
                  </a:moveTo>
                  <a:lnTo>
                    <a:pt x="1002" y="499"/>
                  </a:lnTo>
                  <a:lnTo>
                    <a:pt x="0" y="499"/>
                  </a:lnTo>
                  <a:lnTo>
                    <a:pt x="50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Application>LibreOffice/6.2.2.2$Windows_X86_64 LibreOffice_project/2b840030fec2aae0fd2658d8d4f9548af4e3518d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2020-10-22T10:55:16Z</dcterms:created>
  <dc:creator>apple2</dc:creator>
  <dc:description/>
  <dc:language>zh-TW</dc:language>
  <cp:lastModifiedBy/>
  <dcterms:modified xsi:type="dcterms:W3CDTF">2021-06-17T12:12:30Z</dcterms:modified>
  <cp:revision>31</cp:revision>
  <dc:subject/>
  <dc:title>學習C++</dc:title>
</cp:coreProperties>
</file>