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3" r:id="rId5"/>
    <p:sldId id="264" r:id="rId6"/>
    <p:sldId id="260" r:id="rId7"/>
    <p:sldId id="267" r:id="rId8"/>
    <p:sldId id="265" r:id="rId9"/>
    <p:sldId id="276" r:id="rId10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707029"/>
    <a:srgbClr val="2A555B"/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0" autoAdjust="0"/>
  </p:normalViewPr>
  <p:slideViewPr>
    <p:cSldViewPr snapToGrid="0" showGuides="1">
      <p:cViewPr>
        <p:scale>
          <a:sx n="50" d="100"/>
          <a:sy n="50" d="100"/>
        </p:scale>
        <p:origin x="-1256" y="-3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FD8AD-8A7A-4B38-9412-0C3F3A9061D8}" type="datetimeFigureOut">
              <a:rPr lang="zh-CN" altLang="en-US" smtClean="0"/>
              <a:pPr/>
              <a:t>2023/6/13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90333-D4E6-4F93-96E5-62999A0BBD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271079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90333-D4E6-4F93-96E5-62999A0BBD5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007FC-7049-45F5-B501-843231AA84E4}" type="datetime1">
              <a:rPr lang="zh-CN" altLang="en-US"/>
              <a:pPr/>
              <a:t>2023/6/13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42D225-6189-4789-824C-6BD379A6873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30392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007FC-7049-45F5-B501-843231AA84E4}" type="datetime1">
              <a:rPr lang="zh-CN" altLang="en-US"/>
              <a:pPr/>
              <a:t>2023/6/13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B0F5E2-6811-4578-859C-0040E4E61AA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91445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007FC-7049-45F5-B501-843231AA84E4}" type="datetime1">
              <a:rPr lang="zh-CN" altLang="en-US"/>
              <a:pPr/>
              <a:t>2023/6/13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6F7495-2A05-43AD-A094-62A009A0534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02681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007FC-7049-45F5-B501-843231AA84E4}" type="datetime1">
              <a:rPr lang="zh-CN" altLang="en-US"/>
              <a:pPr/>
              <a:t>2023/6/13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935ABD-B96A-44DA-8E48-46214657969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85214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007FC-7049-45F5-B501-843231AA84E4}" type="datetime1">
              <a:rPr lang="zh-CN" altLang="en-US"/>
              <a:pPr/>
              <a:t>2023/6/13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F7F004-F28E-42E7-A6E0-2733D3C34C4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603941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007FC-7049-45F5-B501-843231AA84E4}" type="datetime1">
              <a:rPr lang="zh-CN" altLang="en-US"/>
              <a:pPr/>
              <a:t>2023/6/13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5A36BF-8D29-4051-8E45-E7FF661C69F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70890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007FC-7049-45F5-B501-843231AA84E4}" type="datetime1">
              <a:rPr lang="zh-CN" altLang="en-US"/>
              <a:pPr/>
              <a:t>2023/6/13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E47DE9-3CA9-442B-A783-D83ED642BA6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49586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007FC-7049-45F5-B501-843231AA84E4}" type="datetime1">
              <a:rPr lang="zh-CN" altLang="en-US"/>
              <a:pPr/>
              <a:t>2023/6/13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C80BD6-4269-470B-B8A1-99013296E4A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70140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007FC-7049-45F5-B501-843231AA84E4}" type="datetime1">
              <a:rPr lang="zh-CN" altLang="en-US"/>
              <a:pPr/>
              <a:t>2023/6/13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0B8D0D-7F4B-4D19-8C83-B9F5725056B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718297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007FC-7049-45F5-B501-843231AA84E4}" type="datetime1">
              <a:rPr lang="zh-CN" altLang="en-US"/>
              <a:pPr/>
              <a:t>2023/6/13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20CB37-8587-41F2-8AA0-39C1437D500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89960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007FC-7049-45F5-B501-843231AA84E4}" type="datetime1">
              <a:rPr lang="zh-CN" altLang="en-US"/>
              <a:pPr/>
              <a:t>2023/6/13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563557-A055-4998-95BC-2EE3B79499C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35432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等线 Light" panose="02010600030101010101" pitchFamily="2" charset="-122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等线" panose="02010600030101010101" pitchFamily="2" charset="-122"/>
              </a:rPr>
              <a:t>编辑母版文本样式</a:t>
            </a:r>
          </a:p>
          <a:p>
            <a:pPr lvl="1"/>
            <a:r>
              <a:rPr lang="zh-CN" altLang="en-US" smtClean="0">
                <a:sym typeface="等线" panose="02010600030101010101" pitchFamily="2" charset="-122"/>
              </a:rPr>
              <a:t>第二级</a:t>
            </a:r>
          </a:p>
          <a:p>
            <a:pPr lvl="2"/>
            <a:r>
              <a:rPr lang="zh-CN" altLang="en-US" smtClean="0">
                <a:sym typeface="等线" panose="02010600030101010101" pitchFamily="2" charset="-122"/>
              </a:rPr>
              <a:t>第三级</a:t>
            </a:r>
          </a:p>
          <a:p>
            <a:pPr lvl="3"/>
            <a:r>
              <a:rPr lang="zh-CN" altLang="en-US" smtClean="0">
                <a:sym typeface="等线" panose="02010600030101010101" pitchFamily="2" charset="-122"/>
              </a:rPr>
              <a:t>第四级</a:t>
            </a:r>
          </a:p>
          <a:p>
            <a:pPr lvl="4"/>
            <a:r>
              <a:rPr lang="zh-CN" altLang="en-US" smtClean="0">
                <a:sym typeface="等线" panose="02010600030101010101" pitchFamily="2" charset="-122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fld id="{7C4007FC-7049-45F5-B501-843231AA84E4}" type="datetime1">
              <a:rPr lang="zh-CN" altLang="en-US"/>
              <a:pPr/>
              <a:t>2023/6/13</a:t>
            </a:fld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ctr"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fld id="{7C2F6E32-FB13-4BDA-AB60-02C5A9ADE4BF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chemeClr val="tx1"/>
          </a:solidFill>
          <a:latin typeface="+mj-lt"/>
          <a:ea typeface="+mj-ea"/>
          <a:cs typeface="+mj-cs"/>
          <a:sym typeface="等线 Light" panose="02010600030101010101" pitchFamily="2" charset="-122"/>
        </a:defRPr>
      </a:lvl1pPr>
      <a:lvl2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2pPr>
      <a:lvl3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3pPr>
      <a:lvl4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4pPr>
      <a:lvl5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1pPr>
      <a:lvl2pPr marL="685800" lvl="1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2pPr>
      <a:lvl3pPr marL="1143000" lvl="2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3pPr>
      <a:lvl4pPr marL="1600200" lvl="3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4pPr>
      <a:lvl5pPr marL="2057400" lvl="4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5pPr>
      <a:lvl6pPr marL="2514600" lvl="5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  <a:sym typeface="等线" panose="02010600030101010101" charset="-122"/>
        </a:defRPr>
      </a:lvl6pPr>
      <a:lvl7pPr marL="2971800" lvl="6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  <a:sym typeface="等线" panose="02010600030101010101" charset="-122"/>
        </a:defRPr>
      </a:lvl7pPr>
      <a:lvl8pPr marL="3429000" lvl="7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  <a:sym typeface="等线" panose="02010600030101010101" charset="-122"/>
        </a:defRPr>
      </a:lvl8pPr>
      <a:lvl9pPr marL="3886200" lvl="8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  <a:sym typeface="等线" panose="02010600030101010101" charset="-122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等腰三角形 15"/>
          <p:cNvSpPr>
            <a:spLocks noChangeArrowheads="1"/>
          </p:cNvSpPr>
          <p:nvPr/>
        </p:nvSpPr>
        <p:spPr bwMode="auto">
          <a:xfrm>
            <a:off x="2371725" y="5984875"/>
            <a:ext cx="1177925" cy="1016000"/>
          </a:xfrm>
          <a:prstGeom prst="triangle">
            <a:avLst>
              <a:gd name="adj" fmla="val 50000"/>
            </a:avLst>
          </a:prstGeom>
          <a:noFill/>
          <a:ln w="12700">
            <a:solidFill>
              <a:srgbClr val="B2AD4E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等线" panose="02010600030101010101" pitchFamily="2" charset="-122"/>
              <a:sym typeface="等线" panose="02010600030101010101" pitchFamily="2" charset="-122"/>
            </a:endParaRPr>
          </a:p>
        </p:txBody>
      </p:sp>
      <p:sp>
        <p:nvSpPr>
          <p:cNvPr id="2054" name="等腰三角形 18"/>
          <p:cNvSpPr>
            <a:spLocks noChangeArrowheads="1"/>
          </p:cNvSpPr>
          <p:nvPr/>
        </p:nvSpPr>
        <p:spPr bwMode="auto">
          <a:xfrm>
            <a:off x="6619875" y="5348288"/>
            <a:ext cx="1873250" cy="1614487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707029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等线" panose="02010600030101010101" pitchFamily="2" charset="-122"/>
              <a:sym typeface="等线" panose="02010600030101010101" pitchFamily="2" charset="-122"/>
            </a:endParaRPr>
          </a:p>
        </p:txBody>
      </p:sp>
      <p:sp>
        <p:nvSpPr>
          <p:cNvPr id="2055" name="等腰三角形 19"/>
          <p:cNvSpPr>
            <a:spLocks noChangeArrowheads="1"/>
          </p:cNvSpPr>
          <p:nvPr/>
        </p:nvSpPr>
        <p:spPr bwMode="auto">
          <a:xfrm>
            <a:off x="5984875" y="5722938"/>
            <a:ext cx="1441450" cy="1243012"/>
          </a:xfrm>
          <a:prstGeom prst="triangle">
            <a:avLst>
              <a:gd name="adj" fmla="val 50000"/>
            </a:avLst>
          </a:prstGeom>
          <a:noFill/>
          <a:ln w="19050">
            <a:solidFill>
              <a:srgbClr val="0498A5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等线" panose="02010600030101010101" pitchFamily="2" charset="-122"/>
              <a:sym typeface="等线" panose="02010600030101010101" pitchFamily="2" charset="-122"/>
            </a:endParaRPr>
          </a:p>
        </p:txBody>
      </p:sp>
      <p:pic>
        <p:nvPicPr>
          <p:cNvPr id="2056" name="图片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546" y="0"/>
            <a:ext cx="5038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图片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46"/>
          <a:stretch>
            <a:fillRect/>
          </a:stretch>
        </p:blipFill>
        <p:spPr bwMode="auto">
          <a:xfrm>
            <a:off x="476250" y="0"/>
            <a:ext cx="20288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等腰三角形 28"/>
          <p:cNvSpPr>
            <a:spLocks noChangeArrowheads="1"/>
          </p:cNvSpPr>
          <p:nvPr/>
        </p:nvSpPr>
        <p:spPr bwMode="auto">
          <a:xfrm flipV="1">
            <a:off x="446088" y="0"/>
            <a:ext cx="1125537" cy="873125"/>
          </a:xfrm>
          <a:prstGeom prst="triangle">
            <a:avLst>
              <a:gd name="adj" fmla="val 50000"/>
            </a:avLst>
          </a:prstGeom>
          <a:solidFill>
            <a:srgbClr val="2A555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等线" panose="02010600030101010101" pitchFamily="2" charset="-122"/>
              <a:sym typeface="等线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65470" y="1878273"/>
            <a:ext cx="941796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8000" b="1" cap="all" spc="0" dirty="0" smtClean="0">
                <a:ln w="9000" cmpd="sng">
                  <a:solidFill>
                    <a:srgbClr val="2A555B"/>
                  </a:solidFill>
                  <a:prstDash val="solid"/>
                </a:ln>
                <a:solidFill>
                  <a:srgbClr val="2A555B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  <a:sym typeface="方正兰亭粗黑_GBK" panose="02000000000000000000" pitchFamily="2" charset="-122"/>
              </a:rPr>
              <a:t>中國快時尚產業發展</a:t>
            </a:r>
            <a:endParaRPr lang="zh-TW" altLang="en-US" sz="8000" b="1" cap="all" spc="0" dirty="0">
              <a:ln w="9000" cmpd="sng">
                <a:solidFill>
                  <a:srgbClr val="2A555B"/>
                </a:solidFill>
                <a:prstDash val="solid"/>
              </a:ln>
              <a:solidFill>
                <a:srgbClr val="2A555B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887429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zh-TW" alt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26282" y="3982479"/>
            <a:ext cx="307975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2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2A555B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  <a:sym typeface="方正兰亭粗黑_GBK" panose="02000000000000000000" pitchFamily="2" charset="-122"/>
              </a:rPr>
              <a:t>指導：江文隆老師</a:t>
            </a:r>
            <a:endParaRPr lang="zh-TW" altLang="en-US" sz="2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2A555B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00742" y="3434808"/>
            <a:ext cx="247535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2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07029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10409</a:t>
            </a:r>
            <a:r>
              <a:rPr lang="zh-TW" altLang="en-US" sz="2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07029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 黃</a:t>
            </a:r>
            <a:r>
              <a:rPr lang="zh-TW" altLang="en-US" sz="2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07029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詩</a:t>
            </a:r>
            <a:r>
              <a:rPr lang="zh-TW" altLang="en-US" sz="2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07029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晴</a:t>
            </a:r>
            <a:endParaRPr lang="zh-TW" altLang="en-US" sz="2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707029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38842" y="4476208"/>
            <a:ext cx="33265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2A555B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大陸地區商業發展探討</a:t>
            </a:r>
            <a:endParaRPr lang="zh-TW" altLang="en-US" sz="2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2A555B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等腰三角形 6"/>
          <p:cNvSpPr>
            <a:spLocks noChangeArrowheads="1"/>
          </p:cNvSpPr>
          <p:nvPr/>
        </p:nvSpPr>
        <p:spPr bwMode="auto">
          <a:xfrm flipV="1">
            <a:off x="139700" y="2882900"/>
            <a:ext cx="1536700" cy="1239838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B2AD4E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等线" panose="02010600030101010101" pitchFamily="2" charset="-122"/>
              <a:sym typeface="等线" panose="02010600030101010101" pitchFamily="2" charset="-122"/>
            </a:endParaRPr>
          </a:p>
        </p:txBody>
      </p:sp>
      <p:sp>
        <p:nvSpPr>
          <p:cNvPr id="3074" name="等腰三角形 7"/>
          <p:cNvSpPr>
            <a:spLocks noChangeArrowheads="1"/>
          </p:cNvSpPr>
          <p:nvPr/>
        </p:nvSpPr>
        <p:spPr bwMode="auto">
          <a:xfrm flipV="1">
            <a:off x="139700" y="1504950"/>
            <a:ext cx="4565650" cy="4514850"/>
          </a:xfrm>
          <a:prstGeom prst="triangle">
            <a:avLst>
              <a:gd name="adj" fmla="val 50000"/>
            </a:avLst>
          </a:prstGeom>
          <a:noFill/>
          <a:ln w="57150">
            <a:solidFill>
              <a:srgbClr val="707029">
                <a:alpha val="64999"/>
              </a:srgbClr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等线" panose="02010600030101010101" pitchFamily="2" charset="-122"/>
              <a:sym typeface="等线" panose="02010600030101010101" pitchFamily="2" charset="-122"/>
            </a:endParaRPr>
          </a:p>
        </p:txBody>
      </p:sp>
      <p:sp>
        <p:nvSpPr>
          <p:cNvPr id="3075" name="等腰三角形 8"/>
          <p:cNvSpPr>
            <a:spLocks noChangeArrowheads="1"/>
          </p:cNvSpPr>
          <p:nvPr/>
        </p:nvSpPr>
        <p:spPr bwMode="auto">
          <a:xfrm flipV="1">
            <a:off x="3101975" y="4121150"/>
            <a:ext cx="1350963" cy="1165225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498A5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等线" panose="02010600030101010101" pitchFamily="2" charset="-122"/>
              <a:sym typeface="等线" panose="02010600030101010101" pitchFamily="2" charset="-122"/>
            </a:endParaRPr>
          </a:p>
        </p:txBody>
      </p:sp>
      <p:pic>
        <p:nvPicPr>
          <p:cNvPr id="3076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021" r="10030"/>
          <a:stretch>
            <a:fillRect/>
          </a:stretch>
        </p:blipFill>
        <p:spPr bwMode="auto">
          <a:xfrm>
            <a:off x="-881063" y="0"/>
            <a:ext cx="533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文本框 9"/>
          <p:cNvSpPr>
            <a:spLocks noChangeArrowheads="1"/>
          </p:cNvSpPr>
          <p:nvPr/>
        </p:nvSpPr>
        <p:spPr bwMode="auto">
          <a:xfrm>
            <a:off x="1581150" y="2578100"/>
            <a:ext cx="11080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TW" altLang="en-US" sz="6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方正兰亭粗黑_GBK" panose="02000000000000000000" pitchFamily="2" charset="-122"/>
              </a:rPr>
              <a:t>目次</a:t>
            </a:r>
            <a:endParaRPr lang="zh-CN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3" name="群組 22"/>
          <p:cNvGrpSpPr/>
          <p:nvPr/>
        </p:nvGrpSpPr>
        <p:grpSpPr>
          <a:xfrm>
            <a:off x="5247722" y="1446473"/>
            <a:ext cx="6893478" cy="3884831"/>
            <a:chOff x="5514422" y="1395673"/>
            <a:chExt cx="6893478" cy="3884831"/>
          </a:xfrm>
        </p:grpSpPr>
        <p:sp>
          <p:nvSpPr>
            <p:cNvPr id="3079" name="椭圆 11"/>
            <p:cNvSpPr>
              <a:spLocks noChangeAspect="1" noChangeArrowheads="1"/>
            </p:cNvSpPr>
            <p:nvPr/>
          </p:nvSpPr>
          <p:spPr bwMode="auto">
            <a:xfrm>
              <a:off x="5514422" y="1420295"/>
              <a:ext cx="576262" cy="576263"/>
            </a:xfrm>
            <a:prstGeom prst="ellipse">
              <a:avLst/>
            </a:prstGeom>
            <a:noFill/>
            <a:ln w="38100">
              <a:solidFill>
                <a:srgbClr val="2A555B"/>
              </a:solidFill>
              <a:bevel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zh-CN" sz="3200" dirty="0">
                  <a:latin typeface="方正兰亭粗黑_GBK" panose="02000000000000000000" pitchFamily="2" charset="-122"/>
                  <a:ea typeface="方正兰亭粗黑_GBK" panose="02000000000000000000" pitchFamily="2" charset="-122"/>
                  <a:sym typeface="方正兰亭粗黑_GBK" panose="02000000000000000000" pitchFamily="2" charset="-122"/>
                </a:rPr>
                <a:t>1</a:t>
              </a:r>
              <a:endParaRPr lang="zh-CN" altLang="en-US" sz="3200" dirty="0">
                <a:latin typeface="方正兰亭粗黑_GBK" panose="02000000000000000000" pitchFamily="2" charset="-122"/>
                <a:ea typeface="方正兰亭粗黑_GBK" panose="02000000000000000000" pitchFamily="2" charset="-122"/>
                <a:sym typeface="方正兰亭粗黑_GBK" panose="02000000000000000000" pitchFamily="2" charset="-122"/>
              </a:endParaRPr>
            </a:p>
          </p:txBody>
        </p:sp>
        <p:sp>
          <p:nvSpPr>
            <p:cNvPr id="3081" name="椭圆 15"/>
            <p:cNvSpPr>
              <a:spLocks noChangeAspect="1" noChangeArrowheads="1"/>
            </p:cNvSpPr>
            <p:nvPr/>
          </p:nvSpPr>
          <p:spPr bwMode="auto">
            <a:xfrm>
              <a:off x="5514422" y="2472808"/>
              <a:ext cx="576262" cy="576262"/>
            </a:xfrm>
            <a:prstGeom prst="ellipse">
              <a:avLst/>
            </a:prstGeom>
            <a:noFill/>
            <a:ln w="38100">
              <a:solidFill>
                <a:srgbClr val="2A555B"/>
              </a:solidFill>
              <a:bevel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zh-CN" sz="3200">
                  <a:latin typeface="方正兰亭粗黑_GBK" panose="02000000000000000000" pitchFamily="2" charset="-122"/>
                  <a:ea typeface="方正兰亭粗黑_GBK" panose="02000000000000000000" pitchFamily="2" charset="-122"/>
                  <a:sym typeface="方正兰亭粗黑_GBK" panose="02000000000000000000" pitchFamily="2" charset="-122"/>
                </a:rPr>
                <a:t>2</a:t>
              </a:r>
              <a:endParaRPr lang="zh-CN" altLang="en-US" sz="3200">
                <a:latin typeface="方正兰亭粗黑_GBK" panose="02000000000000000000" pitchFamily="2" charset="-122"/>
                <a:ea typeface="方正兰亭粗黑_GBK" panose="02000000000000000000" pitchFamily="2" charset="-122"/>
                <a:sym typeface="方正兰亭粗黑_GBK" panose="02000000000000000000" pitchFamily="2" charset="-122"/>
              </a:endParaRPr>
            </a:p>
          </p:txBody>
        </p:sp>
        <p:sp>
          <p:nvSpPr>
            <p:cNvPr id="3083" name="椭圆 17"/>
            <p:cNvSpPr>
              <a:spLocks noChangeAspect="1" noChangeArrowheads="1"/>
            </p:cNvSpPr>
            <p:nvPr/>
          </p:nvSpPr>
          <p:spPr bwMode="auto">
            <a:xfrm>
              <a:off x="5514422" y="3525320"/>
              <a:ext cx="576262" cy="574675"/>
            </a:xfrm>
            <a:prstGeom prst="ellipse">
              <a:avLst/>
            </a:prstGeom>
            <a:noFill/>
            <a:ln w="38100">
              <a:solidFill>
                <a:srgbClr val="2A555B"/>
              </a:solidFill>
              <a:bevel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zh-CN" sz="3200">
                  <a:latin typeface="方正兰亭粗黑_GBK" panose="02000000000000000000" pitchFamily="2" charset="-122"/>
                  <a:ea typeface="方正兰亭粗黑_GBK" panose="02000000000000000000" pitchFamily="2" charset="-122"/>
                  <a:sym typeface="方正兰亭粗黑_GBK" panose="02000000000000000000" pitchFamily="2" charset="-122"/>
                </a:rPr>
                <a:t>3</a:t>
              </a:r>
              <a:endParaRPr lang="zh-CN" altLang="en-US" sz="3200">
                <a:latin typeface="方正兰亭粗黑_GBK" panose="02000000000000000000" pitchFamily="2" charset="-122"/>
                <a:ea typeface="方正兰亭粗黑_GBK" panose="02000000000000000000" pitchFamily="2" charset="-122"/>
                <a:sym typeface="方正兰亭粗黑_GBK" panose="02000000000000000000" pitchFamily="2" charset="-122"/>
              </a:endParaRPr>
            </a:p>
          </p:txBody>
        </p:sp>
        <p:sp>
          <p:nvSpPr>
            <p:cNvPr id="3085" name="椭圆 19"/>
            <p:cNvSpPr>
              <a:spLocks noChangeAspect="1" noChangeArrowheads="1"/>
            </p:cNvSpPr>
            <p:nvPr/>
          </p:nvSpPr>
          <p:spPr bwMode="auto">
            <a:xfrm>
              <a:off x="5514422" y="4633395"/>
              <a:ext cx="576262" cy="576263"/>
            </a:xfrm>
            <a:prstGeom prst="ellipse">
              <a:avLst/>
            </a:prstGeom>
            <a:noFill/>
            <a:ln w="38100">
              <a:solidFill>
                <a:srgbClr val="2A555B"/>
              </a:solidFill>
              <a:bevel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zh-CN" sz="3200">
                  <a:latin typeface="方正兰亭粗黑_GBK" panose="02000000000000000000" pitchFamily="2" charset="-122"/>
                  <a:ea typeface="方正兰亭粗黑_GBK" panose="02000000000000000000" pitchFamily="2" charset="-122"/>
                  <a:sym typeface="方正兰亭粗黑_GBK" panose="02000000000000000000" pitchFamily="2" charset="-122"/>
                </a:rPr>
                <a:t>4</a:t>
              </a:r>
              <a:endParaRPr lang="zh-CN" altLang="en-US" sz="3200">
                <a:latin typeface="方正兰亭粗黑_GBK" panose="02000000000000000000" pitchFamily="2" charset="-122"/>
                <a:ea typeface="方正兰亭粗黑_GBK" panose="02000000000000000000" pitchFamily="2" charset="-122"/>
                <a:sym typeface="方正兰亭粗黑_GBK" panose="02000000000000000000" pitchFamily="2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6242370" y="1395673"/>
              <a:ext cx="3416321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TW" altLang="en-US" sz="3600" b="1" cap="all" spc="0" dirty="0" smtClean="0">
                  <a:ln w="9000" cmpd="sng">
                    <a:solidFill>
                      <a:srgbClr val="2A555B"/>
                    </a:solidFill>
                    <a:prstDash val="solid"/>
                  </a:ln>
                  <a:solidFill>
                    <a:srgbClr val="2A555B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微軟正黑體" pitchFamily="34" charset="-120"/>
                  <a:ea typeface="微軟正黑體" pitchFamily="34" charset="-120"/>
                </a:rPr>
                <a:t>研究動機及目的</a:t>
              </a:r>
              <a:endParaRPr lang="zh-TW" altLang="en-US" sz="3600" b="1" cap="all" spc="0" dirty="0">
                <a:ln w="9000" cmpd="sng">
                  <a:solidFill>
                    <a:srgbClr val="2A555B"/>
                  </a:solidFill>
                  <a:prstDash val="solid"/>
                </a:ln>
                <a:solidFill>
                  <a:srgbClr val="2A555B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6191570" y="2487873"/>
              <a:ext cx="480131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TW" altLang="en-US" sz="3600" b="1" cap="all" spc="0" dirty="0" smtClean="0">
                  <a:ln w="9000" cmpd="sng">
                    <a:solidFill>
                      <a:srgbClr val="2A555B"/>
                    </a:solidFill>
                    <a:prstDash val="solid"/>
                  </a:ln>
                  <a:solidFill>
                    <a:srgbClr val="2A555B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微軟正黑體" pitchFamily="34" charset="-120"/>
                  <a:ea typeface="微軟正黑體" pitchFamily="34" charset="-120"/>
                </a:rPr>
                <a:t>快時尚特色及近年趨勢</a:t>
              </a:r>
              <a:endParaRPr lang="zh-TW" altLang="en-US" sz="3600" b="1" cap="all" spc="0" dirty="0">
                <a:ln w="9000" cmpd="sng">
                  <a:solidFill>
                    <a:srgbClr val="2A555B"/>
                  </a:solidFill>
                  <a:prstDash val="solid"/>
                </a:ln>
                <a:solidFill>
                  <a:srgbClr val="2A555B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6221590" y="3541973"/>
              <a:ext cx="618631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TW" altLang="en-US" sz="3600" b="1" cap="all" spc="0" dirty="0" smtClean="0">
                  <a:ln w="9000" cmpd="sng">
                    <a:solidFill>
                      <a:srgbClr val="2A555B"/>
                    </a:solidFill>
                    <a:prstDash val="solid"/>
                  </a:ln>
                  <a:solidFill>
                    <a:srgbClr val="2A555B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微軟正黑體" pitchFamily="34" charset="-120"/>
                  <a:ea typeface="微軟正黑體" pitchFamily="34" charset="-120"/>
                </a:rPr>
                <a:t>中國快時尚產業商業模式分析</a:t>
              </a:r>
              <a:endParaRPr lang="zh-TW" altLang="en-US" sz="3600" b="1" cap="all" spc="0" dirty="0">
                <a:ln w="9000" cmpd="sng">
                  <a:solidFill>
                    <a:srgbClr val="2A555B"/>
                  </a:solidFill>
                  <a:prstDash val="solid"/>
                </a:ln>
                <a:solidFill>
                  <a:srgbClr val="2A555B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259690" y="4634173"/>
              <a:ext cx="341632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TW" altLang="en-US" sz="3600" b="1" cap="all" spc="0" dirty="0" smtClean="0">
                  <a:ln w="9000" cmpd="sng">
                    <a:solidFill>
                      <a:srgbClr val="2A555B"/>
                    </a:solidFill>
                    <a:prstDash val="solid"/>
                  </a:ln>
                  <a:solidFill>
                    <a:srgbClr val="2A555B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微軟正黑體" pitchFamily="34" charset="-120"/>
                  <a:ea typeface="微軟正黑體" pitchFamily="34" charset="-120"/>
                </a:rPr>
                <a:t>我的收穫和</a:t>
              </a:r>
              <a:r>
                <a:rPr lang="zh-TW" altLang="en-US" sz="3600" b="1" cap="all" spc="0" dirty="0" smtClean="0">
                  <a:ln w="9000" cmpd="sng">
                    <a:solidFill>
                      <a:srgbClr val="2A555B"/>
                    </a:solidFill>
                    <a:prstDash val="solid"/>
                  </a:ln>
                  <a:solidFill>
                    <a:srgbClr val="2A555B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微軟正黑體" pitchFamily="34" charset="-120"/>
                  <a:ea typeface="微軟正黑體" pitchFamily="34" charset="-120"/>
                </a:rPr>
                <a:t>反思</a:t>
              </a:r>
              <a:endParaRPr lang="zh-TW" altLang="en-US" sz="3600" b="1" cap="all" spc="0" dirty="0">
                <a:ln w="9000" cmpd="sng">
                  <a:solidFill>
                    <a:srgbClr val="2A555B"/>
                  </a:solidFill>
                  <a:prstDash val="solid"/>
                </a:ln>
                <a:solidFill>
                  <a:srgbClr val="2A555B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群組 20"/>
          <p:cNvGrpSpPr/>
          <p:nvPr/>
        </p:nvGrpSpPr>
        <p:grpSpPr>
          <a:xfrm>
            <a:off x="7726166" y="0"/>
            <a:ext cx="4465834" cy="5774076"/>
            <a:chOff x="6610350" y="0"/>
            <a:chExt cx="5581650" cy="6858000"/>
          </a:xfrm>
        </p:grpSpPr>
        <p:sp>
          <p:nvSpPr>
            <p:cNvPr id="4097" name="等腰三角形 6"/>
            <p:cNvSpPr>
              <a:spLocks noChangeArrowheads="1"/>
            </p:cNvSpPr>
            <p:nvPr/>
          </p:nvSpPr>
          <p:spPr bwMode="auto">
            <a:xfrm flipV="1">
              <a:off x="9783763" y="2325688"/>
              <a:ext cx="2008187" cy="1731962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0498A5"/>
              </a:solidFill>
              <a:bevel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latin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4098" name="等腰三角形 5"/>
            <p:cNvSpPr>
              <a:spLocks noChangeArrowheads="1"/>
            </p:cNvSpPr>
            <p:nvPr/>
          </p:nvSpPr>
          <p:spPr bwMode="auto">
            <a:xfrm flipV="1">
              <a:off x="6826250" y="1449388"/>
              <a:ext cx="4565650" cy="4514850"/>
            </a:xfrm>
            <a:prstGeom prst="triangle">
              <a:avLst>
                <a:gd name="adj" fmla="val 50000"/>
              </a:avLst>
            </a:prstGeom>
            <a:noFill/>
            <a:ln w="57150">
              <a:solidFill>
                <a:srgbClr val="707029">
                  <a:alpha val="64999"/>
                </a:srgbClr>
              </a:solidFill>
              <a:bevel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latin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4099" name="等腰三角形 7"/>
            <p:cNvSpPr>
              <a:spLocks noChangeArrowheads="1"/>
            </p:cNvSpPr>
            <p:nvPr/>
          </p:nvSpPr>
          <p:spPr bwMode="auto">
            <a:xfrm flipV="1">
              <a:off x="9036050" y="4508500"/>
              <a:ext cx="2555875" cy="2201863"/>
            </a:xfrm>
            <a:prstGeom prst="triangle">
              <a:avLst>
                <a:gd name="adj" fmla="val 50000"/>
              </a:avLst>
            </a:prstGeom>
            <a:noFill/>
            <a:ln w="12700">
              <a:solidFill>
                <a:srgbClr val="B2AD4E"/>
              </a:solidFill>
              <a:bevel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latin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pic>
          <p:nvPicPr>
            <p:cNvPr id="4100" name="图片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926" t="4375" r="32281"/>
            <a:stretch>
              <a:fillRect/>
            </a:stretch>
          </p:blipFill>
          <p:spPr bwMode="auto">
            <a:xfrm>
              <a:off x="6610350" y="0"/>
              <a:ext cx="55816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1" name="文本框 8"/>
            <p:cNvSpPr>
              <a:spLocks noChangeArrowheads="1"/>
            </p:cNvSpPr>
            <p:nvPr/>
          </p:nvSpPr>
          <p:spPr bwMode="auto">
            <a:xfrm>
              <a:off x="8636000" y="1543050"/>
              <a:ext cx="2555875" cy="3770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zh-CN" sz="23900" dirty="0" smtClean="0">
                  <a:solidFill>
                    <a:schemeClr val="bg1"/>
                  </a:solidFill>
                  <a:latin typeface="方正兰亭粗黑_GBK" panose="02000000000000000000" pitchFamily="2" charset="-122"/>
                  <a:ea typeface="方正兰亭粗黑_GBK" panose="02000000000000000000" pitchFamily="2" charset="-122"/>
                  <a:sym typeface="经典繁毛楷" pitchFamily="1" charset="-122"/>
                </a:rPr>
                <a:t>1</a:t>
              </a:r>
              <a:endParaRPr lang="zh-CN" altLang="en-US" sz="23900" dirty="0">
                <a:solidFill>
                  <a:schemeClr val="bg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sym typeface="经典繁毛楷" pitchFamily="1" charset="-122"/>
              </a:endParaRPr>
            </a:p>
          </p:txBody>
        </p:sp>
      </p:grpSp>
      <p:sp>
        <p:nvSpPr>
          <p:cNvPr id="4104" name="文本框 14"/>
          <p:cNvSpPr>
            <a:spLocks noChangeArrowheads="1"/>
          </p:cNvSpPr>
          <p:nvPr/>
        </p:nvSpPr>
        <p:spPr bwMode="auto">
          <a:xfrm>
            <a:off x="527496" y="1470762"/>
            <a:ext cx="57959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 研究動機</a:t>
            </a:r>
            <a:endParaRPr lang="zh-CN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106" name="文本框 18"/>
          <p:cNvSpPr>
            <a:spLocks noChangeArrowheads="1"/>
          </p:cNvSpPr>
          <p:nvPr/>
        </p:nvSpPr>
        <p:spPr bwMode="auto">
          <a:xfrm>
            <a:off x="707417" y="1870628"/>
            <a:ext cx="707012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快時尚已經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和生活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密不可分，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我想</a:t>
            </a:r>
            <a:r>
              <a:rPr lang="zh-TW" altLang="en-US" sz="2200" b="1" dirty="0" smtClean="0">
                <a:solidFill>
                  <a:srgbClr val="707029"/>
                </a:solidFill>
                <a:latin typeface="微軟正黑體" pitchFamily="34" charset="-120"/>
                <a:ea typeface="微軟正黑體" pitchFamily="34" charset="-120"/>
              </a:rPr>
              <a:t>結合</a:t>
            </a:r>
            <a:r>
              <a:rPr lang="zh-TW" altLang="en-US" sz="2200" b="1" dirty="0" smtClean="0">
                <a:solidFill>
                  <a:srgbClr val="707029"/>
                </a:solidFill>
                <a:latin typeface="微軟正黑體" pitchFamily="34" charset="-120"/>
                <a:ea typeface="微軟正黑體" pitchFamily="34" charset="-120"/>
              </a:rPr>
              <a:t>此課程所學的電子商務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，更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深入了解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中國快時尚產業所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具備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en-US" sz="2200" b="1" dirty="0" smtClean="0">
                <a:solidFill>
                  <a:srgbClr val="707029"/>
                </a:solidFill>
                <a:latin typeface="微軟正黑體" pitchFamily="34" charset="-120"/>
                <a:ea typeface="微軟正黑體" pitchFamily="34" charset="-120"/>
              </a:rPr>
              <a:t>特色和商業</a:t>
            </a:r>
            <a:r>
              <a:rPr lang="zh-TW" altLang="en-US" sz="2200" b="1" dirty="0" smtClean="0">
                <a:solidFill>
                  <a:srgbClr val="707029"/>
                </a:solidFill>
                <a:latin typeface="微軟正黑體" pitchFamily="34" charset="-120"/>
                <a:ea typeface="微軟正黑體" pitchFamily="34" charset="-120"/>
              </a:rPr>
              <a:t>模式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2200" b="1" dirty="0" smtClean="0">
                <a:solidFill>
                  <a:srgbClr val="707029"/>
                </a:solidFill>
                <a:latin typeface="微軟正黑體" pitchFamily="34" charset="-120"/>
                <a:ea typeface="微軟正黑體" pitchFamily="34" charset="-120"/>
              </a:rPr>
              <a:t>以</a:t>
            </a:r>
            <a:r>
              <a:rPr lang="zh-TW" altLang="en-US" sz="2200" b="1" dirty="0" smtClean="0">
                <a:solidFill>
                  <a:srgbClr val="707029"/>
                </a:solidFill>
                <a:latin typeface="微軟正黑體" pitchFamily="34" charset="-120"/>
                <a:ea typeface="微軟正黑體" pitchFamily="34" charset="-120"/>
              </a:rPr>
              <a:t>中國的</a:t>
            </a:r>
            <a:r>
              <a:rPr lang="zh-TW" altLang="en-US" sz="2200" b="1" dirty="0" smtClean="0">
                <a:solidFill>
                  <a:srgbClr val="707029"/>
                </a:solidFill>
                <a:latin typeface="微軟正黑體" pitchFamily="34" charset="-120"/>
                <a:ea typeface="微軟正黑體" pitchFamily="34" charset="-120"/>
              </a:rPr>
              <a:t>知名品牌</a:t>
            </a:r>
            <a:r>
              <a:rPr lang="en-US" altLang="zh-TW" sz="2200" b="1" dirty="0" smtClean="0">
                <a:solidFill>
                  <a:srgbClr val="707029"/>
                </a:solidFill>
                <a:latin typeface="微軟正黑體" pitchFamily="34" charset="-120"/>
                <a:ea typeface="微軟正黑體" pitchFamily="34" charset="-120"/>
              </a:rPr>
              <a:t>SHEIN</a:t>
            </a:r>
            <a:r>
              <a:rPr lang="zh-TW" altLang="en-US" sz="2200" b="1" dirty="0" smtClean="0">
                <a:solidFill>
                  <a:srgbClr val="707029"/>
                </a:solidFill>
                <a:latin typeface="微軟正黑體" pitchFamily="34" charset="-120"/>
                <a:ea typeface="微軟正黑體" pitchFamily="34" charset="-120"/>
              </a:rPr>
              <a:t>為例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，探討快時尚產生的議題。</a:t>
            </a:r>
            <a:endParaRPr lang="zh-CN" altLang="en-US" sz="2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文本框 14"/>
          <p:cNvSpPr>
            <a:spLocks noChangeArrowheads="1"/>
          </p:cNvSpPr>
          <p:nvPr/>
        </p:nvSpPr>
        <p:spPr bwMode="auto">
          <a:xfrm>
            <a:off x="597703" y="4047863"/>
            <a:ext cx="57959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 研究目的</a:t>
            </a:r>
            <a:endParaRPr lang="zh-CN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文本框 18"/>
          <p:cNvSpPr>
            <a:spLocks noChangeArrowheads="1"/>
          </p:cNvSpPr>
          <p:nvPr/>
        </p:nvSpPr>
        <p:spPr bwMode="auto">
          <a:xfrm>
            <a:off x="757074" y="4560745"/>
            <a:ext cx="7955411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希望能透過此次報告更了解快時尚隱藏的爭議，透過</a:t>
            </a:r>
            <a:r>
              <a:rPr lang="zh-TW" altLang="en-US" sz="2200" b="1" dirty="0" smtClean="0">
                <a:solidFill>
                  <a:srgbClr val="707029"/>
                </a:solidFill>
                <a:latin typeface="微軟正黑體" pitchFamily="34" charset="-120"/>
                <a:ea typeface="微軟正黑體" pitchFamily="34" charset="-120"/>
              </a:rPr>
              <a:t>解析其商業模式以發掘其成功的原因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，檢視快時尚對時尚產業所產生的影響是否正面，進而</a:t>
            </a:r>
            <a:r>
              <a:rPr lang="zh-TW" altLang="en-US" sz="2200" b="1" dirty="0" smtClean="0">
                <a:solidFill>
                  <a:srgbClr val="707029"/>
                </a:solidFill>
                <a:latin typeface="微軟正黑體" pitchFamily="34" charset="-120"/>
                <a:ea typeface="微軟正黑體" pitchFamily="34" charset="-120"/>
              </a:rPr>
              <a:t>產生自己的觀點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CN" altLang="en-US" sz="2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28502" y="388522"/>
            <a:ext cx="50321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all" spc="0" dirty="0" smtClean="0">
                <a:ln w="9000" cmpd="sng">
                  <a:solidFill>
                    <a:srgbClr val="2A555B"/>
                  </a:solidFill>
                  <a:prstDash val="solid"/>
                </a:ln>
                <a:solidFill>
                  <a:srgbClr val="2A555B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研究動機及目的</a:t>
            </a:r>
            <a:endParaRPr lang="zh-TW" altLang="en-US" sz="5400" b="1" cap="all" spc="0" dirty="0">
              <a:ln w="9000" cmpd="sng">
                <a:solidFill>
                  <a:srgbClr val="2A555B"/>
                </a:solidFill>
                <a:prstDash val="solid"/>
              </a:ln>
              <a:solidFill>
                <a:srgbClr val="2A555B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/>
      <p:bldP spid="4106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4"/>
          <p:cNvSpPr>
            <a:spLocks noChangeArrowheads="1"/>
          </p:cNvSpPr>
          <p:nvPr/>
        </p:nvSpPr>
        <p:spPr bwMode="auto">
          <a:xfrm>
            <a:off x="527496" y="1470762"/>
            <a:ext cx="57959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 快時尚特色</a:t>
            </a:r>
            <a:endParaRPr lang="zh-CN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文本框 18"/>
          <p:cNvSpPr>
            <a:spLocks noChangeArrowheads="1"/>
          </p:cNvSpPr>
          <p:nvPr/>
        </p:nvSpPr>
        <p:spPr bwMode="auto">
          <a:xfrm>
            <a:off x="727965" y="1952821"/>
            <a:ext cx="62379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 短時間將</a:t>
            </a:r>
            <a:r>
              <a:rPr lang="zh-TW" altLang="en-US" sz="2200" b="1" dirty="0" smtClean="0">
                <a:solidFill>
                  <a:srgbClr val="707029"/>
                </a:solidFill>
                <a:latin typeface="微軟正黑體" pitchFamily="34" charset="-120"/>
                <a:ea typeface="微軟正黑體" pitchFamily="34" charset="-120"/>
              </a:rPr>
              <a:t>時裝周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中展出的潮流服飾以</a:t>
            </a:r>
            <a:r>
              <a:rPr lang="zh-TW" altLang="en-US" sz="2200" b="1" dirty="0" smtClean="0">
                <a:solidFill>
                  <a:srgbClr val="707029"/>
                </a:solidFill>
                <a:latin typeface="微軟正黑體" pitchFamily="34" charset="-120"/>
                <a:ea typeface="微軟正黑體" pitchFamily="34" charset="-120"/>
              </a:rPr>
              <a:t>成衣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推出</a:t>
            </a:r>
            <a:endParaRPr lang="zh-CN" altLang="en-US" sz="2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文本框 14"/>
          <p:cNvSpPr>
            <a:spLocks noChangeArrowheads="1"/>
          </p:cNvSpPr>
          <p:nvPr/>
        </p:nvSpPr>
        <p:spPr bwMode="auto">
          <a:xfrm>
            <a:off x="630951" y="4112647"/>
            <a:ext cx="57959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快時尚近年趨勢</a:t>
            </a:r>
            <a:endParaRPr lang="zh-CN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28502" y="388522"/>
            <a:ext cx="71096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all" spc="0" dirty="0" smtClean="0">
                <a:ln w="9000" cmpd="sng">
                  <a:solidFill>
                    <a:srgbClr val="2A555B"/>
                  </a:solidFill>
                  <a:prstDash val="solid"/>
                </a:ln>
                <a:solidFill>
                  <a:srgbClr val="2A555B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快時尚特色及近年趨勢</a:t>
            </a:r>
            <a:endParaRPr lang="zh-TW" altLang="en-US" sz="5400" b="1" cap="all" spc="0" dirty="0">
              <a:ln w="9000" cmpd="sng">
                <a:solidFill>
                  <a:srgbClr val="2A555B"/>
                </a:solidFill>
                <a:prstDash val="solid"/>
              </a:ln>
              <a:solidFill>
                <a:srgbClr val="2A555B"/>
              </a:soli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文本框 18"/>
          <p:cNvSpPr>
            <a:spLocks noChangeArrowheads="1"/>
          </p:cNvSpPr>
          <p:nvPr/>
        </p:nvSpPr>
        <p:spPr bwMode="auto">
          <a:xfrm>
            <a:off x="715978" y="2557284"/>
            <a:ext cx="6237913" cy="53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 顛覆</a:t>
            </a:r>
            <a:r>
              <a:rPr lang="zh-TW" altLang="en-US" sz="2200" b="1" dirty="0" smtClean="0">
                <a:solidFill>
                  <a:srgbClr val="707029"/>
                </a:solidFill>
                <a:latin typeface="微軟正黑體" pitchFamily="34" charset="-120"/>
                <a:ea typeface="微軟正黑體" pitchFamily="34" charset="-120"/>
              </a:rPr>
              <a:t>傳統服飾業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、重新定義流行</a:t>
            </a:r>
            <a:endParaRPr lang="zh-CN" altLang="en-US" sz="2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文本框 18"/>
          <p:cNvSpPr>
            <a:spLocks noChangeArrowheads="1"/>
          </p:cNvSpPr>
          <p:nvPr/>
        </p:nvSpPr>
        <p:spPr bwMode="auto">
          <a:xfrm>
            <a:off x="734813" y="3151472"/>
            <a:ext cx="6237913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 快速、緊跟流行、平價、款多量少</a:t>
            </a:r>
            <a:endParaRPr lang="zh-CN" altLang="en-US" sz="2200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4" name="群組 23"/>
          <p:cNvGrpSpPr/>
          <p:nvPr/>
        </p:nvGrpSpPr>
        <p:grpSpPr>
          <a:xfrm>
            <a:off x="7726166" y="0"/>
            <a:ext cx="4465834" cy="8747360"/>
            <a:chOff x="6610350" y="0"/>
            <a:chExt cx="5581650" cy="10389436"/>
          </a:xfrm>
        </p:grpSpPr>
        <p:sp>
          <p:nvSpPr>
            <p:cNvPr id="25" name="等腰三角形 6"/>
            <p:cNvSpPr>
              <a:spLocks noChangeArrowheads="1"/>
            </p:cNvSpPr>
            <p:nvPr/>
          </p:nvSpPr>
          <p:spPr bwMode="auto">
            <a:xfrm flipV="1">
              <a:off x="9783763" y="2325688"/>
              <a:ext cx="2008187" cy="1731962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0498A5"/>
              </a:solidFill>
              <a:bevel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latin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" name="等腰三角形 5"/>
            <p:cNvSpPr>
              <a:spLocks noChangeArrowheads="1"/>
            </p:cNvSpPr>
            <p:nvPr/>
          </p:nvSpPr>
          <p:spPr bwMode="auto">
            <a:xfrm flipV="1">
              <a:off x="6826250" y="1449388"/>
              <a:ext cx="4565650" cy="4514850"/>
            </a:xfrm>
            <a:prstGeom prst="triangle">
              <a:avLst>
                <a:gd name="adj" fmla="val 50000"/>
              </a:avLst>
            </a:prstGeom>
            <a:noFill/>
            <a:ln w="57150">
              <a:solidFill>
                <a:srgbClr val="707029">
                  <a:alpha val="64999"/>
                </a:srgbClr>
              </a:solidFill>
              <a:bevel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latin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7" name="等腰三角形 7"/>
            <p:cNvSpPr>
              <a:spLocks noChangeArrowheads="1"/>
            </p:cNvSpPr>
            <p:nvPr/>
          </p:nvSpPr>
          <p:spPr bwMode="auto">
            <a:xfrm flipV="1">
              <a:off x="9036050" y="4508500"/>
              <a:ext cx="2555875" cy="2201863"/>
            </a:xfrm>
            <a:prstGeom prst="triangle">
              <a:avLst>
                <a:gd name="adj" fmla="val 50000"/>
              </a:avLst>
            </a:prstGeom>
            <a:noFill/>
            <a:ln w="12700">
              <a:solidFill>
                <a:srgbClr val="B2AD4E"/>
              </a:solidFill>
              <a:bevel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latin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pic>
          <p:nvPicPr>
            <p:cNvPr id="28" name="图片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926" t="4375" r="32281"/>
            <a:stretch>
              <a:fillRect/>
            </a:stretch>
          </p:blipFill>
          <p:spPr bwMode="auto">
            <a:xfrm>
              <a:off x="6610350" y="0"/>
              <a:ext cx="55816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文本框 8"/>
            <p:cNvSpPr>
              <a:spLocks noChangeArrowheads="1"/>
            </p:cNvSpPr>
            <p:nvPr/>
          </p:nvSpPr>
          <p:spPr bwMode="auto">
            <a:xfrm>
              <a:off x="8636001" y="1543050"/>
              <a:ext cx="2555875" cy="8846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zh-CN" sz="23900" dirty="0" smtClean="0">
                  <a:solidFill>
                    <a:schemeClr val="bg1"/>
                  </a:solidFill>
                  <a:latin typeface="方正兰亭粗黑_GBK" panose="02000000000000000000" pitchFamily="2" charset="-122"/>
                  <a:ea typeface="方正兰亭粗黑_GBK" panose="02000000000000000000" pitchFamily="2" charset="-122"/>
                  <a:sym typeface="经典繁毛楷" pitchFamily="1" charset="-122"/>
                </a:rPr>
                <a:t>2</a:t>
              </a:r>
            </a:p>
            <a:p>
              <a:pPr algn="ctr"/>
              <a:endParaRPr lang="zh-CN" altLang="en-US" sz="23900" dirty="0">
                <a:solidFill>
                  <a:schemeClr val="bg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sym typeface="经典繁毛楷" pitchFamily="1" charset="-122"/>
              </a:endParaRPr>
            </a:p>
          </p:txBody>
        </p:sp>
      </p:grpSp>
      <p:sp>
        <p:nvSpPr>
          <p:cNvPr id="30" name="文本框 18"/>
          <p:cNvSpPr>
            <a:spLocks noChangeArrowheads="1"/>
          </p:cNvSpPr>
          <p:nvPr/>
        </p:nvSpPr>
        <p:spPr bwMode="auto">
          <a:xfrm>
            <a:off x="734813" y="4769510"/>
            <a:ext cx="6237913" cy="53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 快時尚品牌都在</a:t>
            </a:r>
            <a:r>
              <a:rPr lang="zh-TW" altLang="en-US" sz="2200" b="1" dirty="0" smtClean="0">
                <a:solidFill>
                  <a:srgbClr val="707029"/>
                </a:solidFill>
                <a:latin typeface="微軟正黑體" pitchFamily="34" charset="-120"/>
                <a:ea typeface="微軟正黑體" pitchFamily="34" charset="-120"/>
              </a:rPr>
              <a:t>「慢下來」</a:t>
            </a:r>
            <a:endParaRPr lang="zh-CN" altLang="en-US" sz="2200" dirty="0">
              <a:solidFill>
                <a:srgbClr val="70702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1" name="文本框 18"/>
          <p:cNvSpPr>
            <a:spLocks noChangeArrowheads="1"/>
          </p:cNvSpPr>
          <p:nvPr/>
        </p:nvSpPr>
        <p:spPr bwMode="auto">
          <a:xfrm>
            <a:off x="712552" y="5399373"/>
            <a:ext cx="9058171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 營運模式</a:t>
            </a:r>
            <a:r>
              <a:rPr lang="zh-TW" altLang="en-US" sz="2200" b="1" dirty="0" smtClean="0">
                <a:solidFill>
                  <a:srgbClr val="707029"/>
                </a:solidFill>
                <a:latin typeface="微軟正黑體" pitchFamily="34" charset="-120"/>
                <a:ea typeface="微軟正黑體" pitchFamily="34" charset="-120"/>
              </a:rPr>
              <a:t>多元性發展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、加入</a:t>
            </a:r>
            <a:r>
              <a:rPr lang="zh-TW" altLang="en-US" sz="2200" b="1" dirty="0" smtClean="0">
                <a:solidFill>
                  <a:srgbClr val="707029"/>
                </a:solidFill>
                <a:latin typeface="微軟正黑體" pitchFamily="34" charset="-120"/>
                <a:ea typeface="微軟正黑體" pitchFamily="34" charset="-120"/>
              </a:rPr>
              <a:t>新興的行銷模式</a:t>
            </a:r>
            <a:endParaRPr lang="zh-CN" altLang="en-US" sz="2200" dirty="0">
              <a:solidFill>
                <a:srgbClr val="70702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7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图片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125" r="50000" b="21051"/>
          <a:stretch>
            <a:fillRect/>
          </a:stretch>
        </p:blipFill>
        <p:spPr bwMode="auto">
          <a:xfrm>
            <a:off x="9356725" y="1400175"/>
            <a:ext cx="2835275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8" name="组合 20"/>
          <p:cNvGrpSpPr>
            <a:grpSpLocks/>
          </p:cNvGrpSpPr>
          <p:nvPr/>
        </p:nvGrpSpPr>
        <p:grpSpPr bwMode="auto">
          <a:xfrm>
            <a:off x="1412875" y="1835150"/>
            <a:ext cx="9623425" cy="3596998"/>
            <a:chOff x="0" y="0"/>
            <a:chExt cx="9622226" cy="3596998"/>
          </a:xfrm>
        </p:grpSpPr>
        <p:pic>
          <p:nvPicPr>
            <p:cNvPr id="10249" name="图片 15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0" y="58817"/>
              <a:ext cx="5172258" cy="3451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0" name="矩形 16"/>
            <p:cNvSpPr>
              <a:spLocks noChangeArrowheads="1"/>
            </p:cNvSpPr>
            <p:nvPr/>
          </p:nvSpPr>
          <p:spPr bwMode="auto">
            <a:xfrm>
              <a:off x="5172258" y="0"/>
              <a:ext cx="4022445" cy="3568700"/>
            </a:xfrm>
            <a:prstGeom prst="rect">
              <a:avLst/>
            </a:prstGeom>
            <a:solidFill>
              <a:srgbClr val="0498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latin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10251" name="文本框 17"/>
            <p:cNvSpPr>
              <a:spLocks noChangeArrowheads="1"/>
            </p:cNvSpPr>
            <p:nvPr/>
          </p:nvSpPr>
          <p:spPr bwMode="auto">
            <a:xfrm>
              <a:off x="5382730" y="311150"/>
              <a:ext cx="2686273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zh-CN" sz="80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  <a:sym typeface="方正兰亭粗黑_GBK" panose="02000000000000000000" pitchFamily="2" charset="-122"/>
                </a:rPr>
                <a:t>18%</a:t>
              </a:r>
              <a:endParaRPr lang="zh-CN" altLang="en-US" sz="8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方正兰亭粗黑_GBK" panose="02000000000000000000" pitchFamily="2" charset="-122"/>
              </a:endParaRPr>
            </a:p>
          </p:txBody>
        </p:sp>
        <p:sp>
          <p:nvSpPr>
            <p:cNvPr id="10252" name="文本框 18"/>
            <p:cNvSpPr>
              <a:spLocks noChangeArrowheads="1"/>
            </p:cNvSpPr>
            <p:nvPr/>
          </p:nvSpPr>
          <p:spPr bwMode="auto">
            <a:xfrm>
              <a:off x="5316034" y="1492250"/>
              <a:ext cx="415024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TW" altLang="en-US" sz="32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  <a:sym typeface="方正兰亭粗黑_GBK" panose="02000000000000000000" pitchFamily="2" charset="-122"/>
                </a:rPr>
                <a:t>全球快時尚市佔率</a:t>
              </a:r>
              <a:endParaRPr lang="zh-CN" altLang="en-US" sz="32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方正兰亭粗黑_GBK" panose="02000000000000000000" pitchFamily="2" charset="-122"/>
              </a:endParaRPr>
            </a:p>
          </p:txBody>
        </p:sp>
        <p:sp>
          <p:nvSpPr>
            <p:cNvPr id="10253" name="矩形 19"/>
            <p:cNvSpPr>
              <a:spLocks noChangeArrowheads="1"/>
            </p:cNvSpPr>
            <p:nvPr/>
          </p:nvSpPr>
          <p:spPr bwMode="auto">
            <a:xfrm>
              <a:off x="5143109" y="2181226"/>
              <a:ext cx="4479117" cy="1415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Arial" pitchFamily="34" charset="0"/>
                <a:buChar char="•"/>
              </a:pPr>
              <a:r>
                <a:rPr lang="zh-TW" altLang="en-US" sz="22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  <a:sym typeface="等线" panose="02010600030101010101" pitchFamily="2" charset="-122"/>
                </a:rPr>
                <a:t> </a:t>
              </a:r>
              <a:r>
                <a:rPr lang="en-US" altLang="zh-TW" sz="22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  <a:sym typeface="等线" panose="02010600030101010101" pitchFamily="2" charset="-122"/>
                </a:rPr>
                <a:t>2022 </a:t>
              </a:r>
              <a:r>
                <a:rPr lang="zh-TW" altLang="en-US" sz="22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  <a:sym typeface="等线" panose="02010600030101010101" pitchFamily="2" charset="-122"/>
                </a:rPr>
                <a:t>年</a:t>
              </a:r>
              <a:r>
                <a:rPr lang="zh-TW" altLang="en-US" sz="2200" b="1" dirty="0" smtClean="0">
                  <a:solidFill>
                    <a:srgbClr val="FFFFCC"/>
                  </a:solidFill>
                  <a:latin typeface="微軟正黑體" pitchFamily="34" charset="-120"/>
                  <a:ea typeface="微軟正黑體" pitchFamily="34" charset="-120"/>
                  <a:sym typeface="等线" panose="02010600030101010101" pitchFamily="2" charset="-122"/>
                </a:rPr>
                <a:t>銷售額</a:t>
              </a:r>
              <a:r>
                <a:rPr lang="zh-TW" altLang="en-US" sz="2200" b="1" dirty="0" smtClean="0">
                  <a:solidFill>
                    <a:srgbClr val="FFFFCC"/>
                  </a:solidFill>
                  <a:latin typeface="微軟正黑體" pitchFamily="34" charset="-120"/>
                  <a:ea typeface="微軟正黑體" pitchFamily="34" charset="-120"/>
                  <a:sym typeface="等线" panose="02010600030101010101" pitchFamily="2" charset="-122"/>
                </a:rPr>
                <a:t>達到</a:t>
              </a:r>
              <a:r>
                <a:rPr lang="en-US" altLang="zh-TW" sz="2200" b="1" dirty="0" smtClean="0">
                  <a:solidFill>
                    <a:srgbClr val="FFFFCC"/>
                  </a:solidFill>
                  <a:latin typeface="微軟正黑體" pitchFamily="34" charset="-120"/>
                  <a:ea typeface="微軟正黑體" pitchFamily="34" charset="-120"/>
                  <a:sym typeface="等线" panose="02010600030101010101" pitchFamily="2" charset="-122"/>
                </a:rPr>
                <a:t>227</a:t>
              </a:r>
              <a:r>
                <a:rPr lang="zh-TW" altLang="en-US" sz="2200" b="1" dirty="0" smtClean="0">
                  <a:solidFill>
                    <a:srgbClr val="FFFFCC"/>
                  </a:solidFill>
                  <a:latin typeface="微軟正黑體" pitchFamily="34" charset="-120"/>
                  <a:ea typeface="微軟正黑體" pitchFamily="34" charset="-120"/>
                  <a:sym typeface="等线" panose="02010600030101010101" pitchFamily="2" charset="-122"/>
                </a:rPr>
                <a:t>億美元</a:t>
              </a:r>
              <a:endParaRPr lang="en-US" altLang="zh-TW" sz="22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等线" panose="02010600030101010101" pitchFamily="2" charset="-122"/>
              </a:endParaRPr>
            </a:p>
            <a:p>
              <a:pPr>
                <a:buFont typeface="Arial" pitchFamily="34" charset="0"/>
                <a:buChar char="•"/>
              </a:pPr>
              <a:r>
                <a:rPr lang="zh-TW" altLang="en-US" sz="22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  <a:sym typeface="等线" panose="02010600030101010101" pitchFamily="2" charset="-122"/>
                </a:rPr>
                <a:t> 較</a:t>
              </a:r>
              <a:r>
                <a:rPr lang="zh-TW" altLang="en-US" sz="22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  <a:sym typeface="等线" panose="02010600030101010101" pitchFamily="2" charset="-122"/>
                </a:rPr>
                <a:t>前一年成長近</a:t>
              </a:r>
              <a:r>
                <a:rPr lang="en-US" altLang="zh-TW" sz="22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  <a:sym typeface="等线" panose="02010600030101010101" pitchFamily="2" charset="-122"/>
                </a:rPr>
                <a:t>50</a:t>
              </a:r>
              <a:r>
                <a:rPr lang="en-US" altLang="zh-TW" sz="22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  <a:sym typeface="等线" panose="02010600030101010101" pitchFamily="2" charset="-122"/>
                </a:rPr>
                <a:t>%</a:t>
              </a:r>
            </a:p>
            <a:p>
              <a:pPr>
                <a:buFont typeface="Arial" pitchFamily="34" charset="0"/>
                <a:buChar char="•"/>
              </a:pPr>
              <a:r>
                <a:rPr lang="zh-TW" altLang="en-US" sz="2200" b="1" dirty="0" smtClean="0">
                  <a:solidFill>
                    <a:srgbClr val="FFFFCC"/>
                  </a:solidFill>
                  <a:latin typeface="微軟正黑體" pitchFamily="34" charset="-120"/>
                  <a:ea typeface="微軟正黑體" pitchFamily="34" charset="-120"/>
                  <a:sym typeface="等线" panose="02010600030101010101" pitchFamily="2" charset="-122"/>
                </a:rPr>
                <a:t> 中國式</a:t>
              </a:r>
              <a:r>
                <a:rPr lang="zh-TW" altLang="en-US" sz="2200" b="1" dirty="0" smtClean="0">
                  <a:solidFill>
                    <a:srgbClr val="FFFFCC"/>
                  </a:solidFill>
                  <a:latin typeface="微軟正黑體" pitchFamily="34" charset="-120"/>
                  <a:ea typeface="微軟正黑體" pitchFamily="34" charset="-120"/>
                  <a:sym typeface="等线" panose="02010600030101010101" pitchFamily="2" charset="-122"/>
                </a:rPr>
                <a:t>的行銷特色</a:t>
              </a:r>
              <a:endParaRPr lang="en-US" altLang="zh-TW" sz="2200" b="1" dirty="0" smtClean="0">
                <a:solidFill>
                  <a:srgbClr val="FFFFCC"/>
                </a:solidFill>
                <a:latin typeface="微軟正黑體" pitchFamily="34" charset="-120"/>
                <a:ea typeface="微軟正黑體" pitchFamily="34" charset="-120"/>
                <a:sym typeface="等线" panose="02010600030101010101" pitchFamily="2" charset="-122"/>
              </a:endParaRPr>
            </a:p>
            <a:p>
              <a:endParaRPr lang="zh-CN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等线" panose="02010600030101010101" pitchFamily="2" charset="-122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528502" y="388522"/>
            <a:ext cx="7321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all" dirty="0" smtClean="0">
                <a:ln w="9000" cmpd="sng">
                  <a:solidFill>
                    <a:srgbClr val="2A555B"/>
                  </a:solidFill>
                  <a:prstDash val="solid"/>
                </a:ln>
                <a:solidFill>
                  <a:srgbClr val="2A555B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中國快時尚品牌 </a:t>
            </a:r>
            <a:r>
              <a:rPr lang="en-US" altLang="zh-TW" sz="5400" b="1" cap="all" dirty="0" smtClean="0">
                <a:ln w="9000" cmpd="sng">
                  <a:solidFill>
                    <a:srgbClr val="2A555B"/>
                  </a:solidFill>
                  <a:prstDash val="solid"/>
                </a:ln>
                <a:solidFill>
                  <a:srgbClr val="2A555B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SHEIN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圆角矩形 15"/>
          <p:cNvSpPr>
            <a:spLocks noChangeArrowheads="1"/>
          </p:cNvSpPr>
          <p:nvPr/>
        </p:nvSpPr>
        <p:spPr bwMode="auto">
          <a:xfrm>
            <a:off x="6476526" y="1803458"/>
            <a:ext cx="1415970" cy="1645248"/>
          </a:xfrm>
          <a:prstGeom prst="roundRect">
            <a:avLst>
              <a:gd name="adj" fmla="val 24667"/>
            </a:avLst>
          </a:prstGeom>
          <a:solidFill>
            <a:srgbClr val="2A555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TW" sz="48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  <a:sym typeface="方正兰亭粗黑_GBK" panose="02000000000000000000" pitchFamily="2" charset="-122"/>
              </a:rPr>
              <a:t>O</a:t>
            </a:r>
            <a:endParaRPr lang="zh-CN" altLang="en-US" sz="4800" b="1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sym typeface="方正兰亭粗黑_GBK" panose="02000000000000000000" pitchFamily="2" charset="-122"/>
            </a:endParaRPr>
          </a:p>
        </p:txBody>
      </p:sp>
      <p:sp>
        <p:nvSpPr>
          <p:cNvPr id="6155" name="圆角矩形 16"/>
          <p:cNvSpPr>
            <a:spLocks noChangeArrowheads="1"/>
          </p:cNvSpPr>
          <p:nvPr/>
        </p:nvSpPr>
        <p:spPr bwMode="auto">
          <a:xfrm>
            <a:off x="4406790" y="1778057"/>
            <a:ext cx="1415972" cy="1645248"/>
          </a:xfrm>
          <a:prstGeom prst="roundRect">
            <a:avLst>
              <a:gd name="adj" fmla="val 24667"/>
            </a:avLst>
          </a:prstGeom>
          <a:solidFill>
            <a:srgbClr val="0498A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4800" b="1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  <a:sym typeface="方正兰亭粗黑_GBK" panose="02000000000000000000" pitchFamily="2" charset="-122"/>
              </a:rPr>
              <a:t>S</a:t>
            </a:r>
            <a:endParaRPr lang="zh-CN" altLang="en-US" sz="4800" b="1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sym typeface="方正兰亭粗黑_GBK" panose="02000000000000000000" pitchFamily="2" charset="-122"/>
            </a:endParaRPr>
          </a:p>
        </p:txBody>
      </p:sp>
      <p:sp>
        <p:nvSpPr>
          <p:cNvPr id="6156" name="圆角矩形 17"/>
          <p:cNvSpPr>
            <a:spLocks noChangeArrowheads="1"/>
          </p:cNvSpPr>
          <p:nvPr/>
        </p:nvSpPr>
        <p:spPr bwMode="auto">
          <a:xfrm>
            <a:off x="6494138" y="4020104"/>
            <a:ext cx="1415972" cy="1645248"/>
          </a:xfrm>
          <a:prstGeom prst="roundRect">
            <a:avLst>
              <a:gd name="adj" fmla="val 24667"/>
            </a:avLst>
          </a:prstGeom>
          <a:solidFill>
            <a:srgbClr val="0498A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48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  <a:sym typeface="方正兰亭粗黑_GBK" panose="02000000000000000000" pitchFamily="2" charset="-122"/>
              </a:rPr>
              <a:t>T</a:t>
            </a:r>
            <a:endParaRPr lang="zh-CN" altLang="en-US" sz="4800" b="1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sym typeface="方正兰亭粗黑_GBK" panose="02000000000000000000" pitchFamily="2" charset="-122"/>
            </a:endParaRPr>
          </a:p>
        </p:txBody>
      </p:sp>
      <p:sp>
        <p:nvSpPr>
          <p:cNvPr id="6157" name="圆角矩形 18"/>
          <p:cNvSpPr>
            <a:spLocks noChangeArrowheads="1"/>
          </p:cNvSpPr>
          <p:nvPr/>
        </p:nvSpPr>
        <p:spPr bwMode="auto">
          <a:xfrm>
            <a:off x="4394089" y="4032805"/>
            <a:ext cx="1415970" cy="1645248"/>
          </a:xfrm>
          <a:prstGeom prst="roundRect">
            <a:avLst>
              <a:gd name="adj" fmla="val 24667"/>
            </a:avLst>
          </a:prstGeom>
          <a:solidFill>
            <a:srgbClr val="2A555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TW" sz="48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  <a:sym typeface="方正兰亭粗黑_GBK" panose="02000000000000000000" pitchFamily="2" charset="-122"/>
              </a:rPr>
              <a:t>W</a:t>
            </a:r>
            <a:endParaRPr lang="zh-CN" altLang="en-US" sz="4800" b="1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sym typeface="方正兰亭粗黑_GBK" panose="02000000000000000000" pitchFamily="2" charset="-122"/>
            </a:endParaRPr>
          </a:p>
        </p:txBody>
      </p:sp>
      <p:sp>
        <p:nvSpPr>
          <p:cNvPr id="6160" name="文本框 21"/>
          <p:cNvSpPr>
            <a:spLocks noChangeArrowheads="1"/>
          </p:cNvSpPr>
          <p:nvPr/>
        </p:nvSpPr>
        <p:spPr bwMode="auto">
          <a:xfrm>
            <a:off x="779878" y="1606549"/>
            <a:ext cx="3317273" cy="52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sym typeface="方正兰亭黑简体" panose="02000000000000000000" pitchFamily="2" charset="-122"/>
              </a:rPr>
              <a:t>優勢 </a:t>
            </a:r>
            <a:r>
              <a:rPr lang="en-US" altLang="zh-CN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sym typeface="方正兰亭黑简体" panose="02000000000000000000" pitchFamily="2" charset="-122"/>
              </a:rPr>
              <a:t>Strengths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161" name="文本框 22"/>
          <p:cNvSpPr>
            <a:spLocks noChangeArrowheads="1"/>
          </p:cNvSpPr>
          <p:nvPr/>
        </p:nvSpPr>
        <p:spPr bwMode="auto">
          <a:xfrm>
            <a:off x="754864" y="1999185"/>
            <a:ext cx="325863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CN" altLang="en-US" sz="2400" b="1" dirty="0" smtClean="0">
                <a:latin typeface="微軟正黑體" pitchFamily="34" charset="-120"/>
                <a:ea typeface="微軟正黑體" pitchFamily="34" charset="-120"/>
              </a:rPr>
              <a:t>全球航運</a:t>
            </a:r>
            <a:endParaRPr lang="en-US" altLang="zh-CN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 提供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多種選擇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 有競爭力的價格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風靡社交軟體</a:t>
            </a:r>
            <a:endParaRPr lang="zh-CN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163" name="文本框 26"/>
          <p:cNvSpPr>
            <a:spLocks noChangeArrowheads="1"/>
          </p:cNvSpPr>
          <p:nvPr/>
        </p:nvSpPr>
        <p:spPr bwMode="auto">
          <a:xfrm>
            <a:off x="8087229" y="1554931"/>
            <a:ext cx="3833113" cy="523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sym typeface="方正兰亭黑简体" panose="02000000000000000000" pitchFamily="2" charset="-122"/>
              </a:rPr>
              <a:t>機會 </a:t>
            </a:r>
            <a:r>
              <a:rPr lang="en-US" altLang="zh-CN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sym typeface="方正兰亭黑简体" panose="02000000000000000000" pitchFamily="2" charset="-122"/>
              </a:rPr>
              <a:t>Opportunities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164" name="文本框 27"/>
          <p:cNvSpPr>
            <a:spLocks noChangeArrowheads="1"/>
          </p:cNvSpPr>
          <p:nvPr/>
        </p:nvSpPr>
        <p:spPr bwMode="auto">
          <a:xfrm>
            <a:off x="8146264" y="2065434"/>
            <a:ext cx="431243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4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等线" panose="02010600030101010101" pitchFamily="2" charset="-122"/>
              </a:rPr>
              <a:t> </a:t>
            </a:r>
            <a:r>
              <a:rPr lang="zh-TW" altLang="en-US" sz="24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等线" panose="02010600030101010101" pitchFamily="2" charset="-122"/>
              </a:rPr>
              <a:t>電子商務產業的</a:t>
            </a:r>
            <a:r>
              <a:rPr lang="zh-TW" altLang="en-US" sz="24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等线" panose="02010600030101010101" pitchFamily="2" charset="-122"/>
              </a:rPr>
              <a:t>蓬勃發展</a:t>
            </a:r>
            <a:endParaRPr lang="en-US" altLang="zh-CN" sz="2400" b="1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sym typeface="等线" panose="02010600030101010101" pitchFamily="2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不同的客層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疫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情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時代</a:t>
            </a:r>
            <a:endParaRPr lang="zh-CN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167" name="文本框 34"/>
          <p:cNvSpPr>
            <a:spLocks noChangeArrowheads="1"/>
          </p:cNvSpPr>
          <p:nvPr/>
        </p:nvSpPr>
        <p:spPr bwMode="auto">
          <a:xfrm>
            <a:off x="815446" y="4469471"/>
            <a:ext cx="3350153" cy="52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sym typeface="方正兰亭黑简体" panose="02000000000000000000" pitchFamily="2" charset="-122"/>
              </a:rPr>
              <a:t>弱點 </a:t>
            </a:r>
            <a:r>
              <a:rPr lang="en-US" altLang="zh-CN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sym typeface="方正兰亭黑简体" panose="02000000000000000000" pitchFamily="2" charset="-122"/>
              </a:rPr>
              <a:t>Weaknesses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168" name="文本框 35"/>
          <p:cNvSpPr>
            <a:spLocks noChangeArrowheads="1"/>
          </p:cNvSpPr>
          <p:nvPr/>
        </p:nvSpPr>
        <p:spPr bwMode="auto">
          <a:xfrm>
            <a:off x="796519" y="4977688"/>
            <a:ext cx="3258634" cy="1132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4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等线" panose="02010600030101010101" pitchFamily="2" charset="-122"/>
              </a:rPr>
              <a:t> </a:t>
            </a:r>
            <a:r>
              <a:rPr lang="zh-CN" altLang="en-US" sz="24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等线" panose="02010600030101010101" pitchFamily="2" charset="-122"/>
              </a:rPr>
              <a:t>交貨緩慢</a:t>
            </a:r>
            <a:endParaRPr lang="en-US" altLang="zh-CN" sz="2400" b="1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sym typeface="等线" panose="02010600030101010101" pitchFamily="2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CN" altLang="en-US" sz="2400" b="1" dirty="0" smtClean="0">
                <a:latin typeface="微軟正黑體" pitchFamily="34" charset="-120"/>
                <a:ea typeface="微軟正黑體" pitchFamily="34" charset="-120"/>
              </a:rPr>
              <a:t>缺乏倉庫</a:t>
            </a:r>
            <a:endParaRPr lang="zh-CN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170" name="文本框 32"/>
          <p:cNvSpPr>
            <a:spLocks noChangeArrowheads="1"/>
          </p:cNvSpPr>
          <p:nvPr/>
        </p:nvSpPr>
        <p:spPr bwMode="auto">
          <a:xfrm>
            <a:off x="8150646" y="4004916"/>
            <a:ext cx="29303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sym typeface="方正兰亭黑简体" panose="02000000000000000000" pitchFamily="2" charset="-122"/>
              </a:rPr>
              <a:t>威脅 </a:t>
            </a:r>
            <a:r>
              <a:rPr lang="en-US" altLang="zh-CN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sym typeface="方正兰亭黑简体" panose="02000000000000000000" pitchFamily="2" charset="-122"/>
              </a:rPr>
              <a:t>Threats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171" name="文本框 33"/>
          <p:cNvSpPr>
            <a:spLocks noChangeArrowheads="1"/>
          </p:cNvSpPr>
          <p:nvPr/>
        </p:nvSpPr>
        <p:spPr bwMode="auto">
          <a:xfrm>
            <a:off x="8226018" y="4559300"/>
            <a:ext cx="3800882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0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等线" panose="02010600030101010101" pitchFamily="2" charset="-122"/>
              </a:rPr>
              <a:t> </a:t>
            </a:r>
            <a:r>
              <a:rPr lang="zh-TW" altLang="en-US" sz="20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等线" panose="02010600030101010101" pitchFamily="2" charset="-122"/>
              </a:rPr>
              <a:t> </a:t>
            </a:r>
            <a:r>
              <a:rPr lang="zh-CN" altLang="en-US" sz="24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等线" panose="02010600030101010101" pitchFamily="2" charset="-122"/>
              </a:rPr>
              <a:t>數據</a:t>
            </a:r>
            <a:r>
              <a:rPr lang="zh-CN" altLang="en-US" sz="24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等线" panose="02010600030101010101" pitchFamily="2" charset="-122"/>
              </a:rPr>
              <a:t>洩露</a:t>
            </a:r>
            <a:endParaRPr lang="en-US" altLang="zh-CN" sz="2400" b="1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sym typeface="等线" panose="02010600030101010101" pitchFamily="2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4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等线" panose="02010600030101010101" pitchFamily="2" charset="-122"/>
              </a:rPr>
              <a:t> 消費者</a:t>
            </a:r>
            <a:r>
              <a:rPr lang="zh-TW" altLang="en-US" sz="24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等线" panose="02010600030101010101" pitchFamily="2" charset="-122"/>
              </a:rPr>
              <a:t>偏好</a:t>
            </a:r>
            <a:endParaRPr lang="en-US" altLang="zh-TW" sz="2400" b="1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sym typeface="等线" panose="02010600030101010101" pitchFamily="2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4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等线" panose="02010600030101010101" pitchFamily="2" charset="-122"/>
              </a:rPr>
              <a:t> </a:t>
            </a:r>
            <a:r>
              <a:rPr lang="zh-TW" altLang="en-US" sz="24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等线" panose="02010600030101010101" pitchFamily="2" charset="-122"/>
              </a:rPr>
              <a:t>流行</a:t>
            </a:r>
            <a:r>
              <a:rPr lang="zh-TW" altLang="en-US" sz="24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等线" panose="02010600030101010101" pitchFamily="2" charset="-122"/>
              </a:rPr>
              <a:t>趨勢加速</a:t>
            </a:r>
            <a:endParaRPr lang="en-US" altLang="zh-CN" sz="2400" b="1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sym typeface="等线" panose="02010600030101010101" pitchFamily="2" charset="-122"/>
            </a:endParaRPr>
          </a:p>
          <a:p>
            <a:pPr algn="r">
              <a:lnSpc>
                <a:spcPct val="150000"/>
              </a:lnSpc>
              <a:buFont typeface="Arial" pitchFamily="34" charset="0"/>
              <a:buChar char="•"/>
            </a:pPr>
            <a:endParaRPr lang="zh-CN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28502" y="388522"/>
            <a:ext cx="63997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all" dirty="0" smtClean="0">
                <a:ln w="9000" cmpd="sng">
                  <a:solidFill>
                    <a:srgbClr val="2A555B"/>
                  </a:solidFill>
                  <a:prstDash val="solid"/>
                </a:ln>
                <a:solidFill>
                  <a:srgbClr val="2A555B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SWOT</a:t>
            </a:r>
            <a:r>
              <a:rPr lang="zh-TW" altLang="en-US" sz="5400" b="1" cap="all" dirty="0" smtClean="0">
                <a:ln w="9000" cmpd="sng">
                  <a:solidFill>
                    <a:srgbClr val="2A555B"/>
                  </a:solidFill>
                  <a:prstDash val="solid"/>
                </a:ln>
                <a:solidFill>
                  <a:srgbClr val="2A555B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商業模式分析</a:t>
            </a:r>
            <a:endParaRPr lang="en-US" altLang="zh-TW" sz="5400" b="1" cap="all" dirty="0" smtClean="0">
              <a:ln w="9000" cmpd="sng">
                <a:solidFill>
                  <a:srgbClr val="2A555B"/>
                </a:solidFill>
                <a:prstDash val="solid"/>
              </a:ln>
              <a:solidFill>
                <a:srgbClr val="2A555B"/>
              </a:soli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 animBg="1"/>
      <p:bldP spid="6155" grpId="0" animBg="1"/>
      <p:bldP spid="6156" grpId="0" animBg="1"/>
      <p:bldP spid="6157" grpId="0" animBg="1"/>
      <p:bldP spid="6160" grpId="0"/>
      <p:bldP spid="6161" grpId="0"/>
      <p:bldP spid="6163" grpId="0"/>
      <p:bldP spid="6164" grpId="0"/>
      <p:bldP spid="6167" grpId="0"/>
      <p:bldP spid="6168" grpId="0"/>
      <p:bldP spid="6170" grpId="0"/>
      <p:bldP spid="61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528502" y="388522"/>
            <a:ext cx="50321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all" dirty="0" smtClean="0">
                <a:ln w="9000" cmpd="sng">
                  <a:solidFill>
                    <a:srgbClr val="2A555B"/>
                  </a:solidFill>
                  <a:prstDash val="solid"/>
                </a:ln>
                <a:solidFill>
                  <a:srgbClr val="2A555B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我的收穫和</a:t>
            </a:r>
            <a:r>
              <a:rPr lang="zh-TW" altLang="en-US" sz="5400" b="1" cap="all" dirty="0" smtClean="0">
                <a:ln w="9000" cmpd="sng">
                  <a:solidFill>
                    <a:srgbClr val="2A555B"/>
                  </a:solidFill>
                  <a:prstDash val="solid"/>
                </a:ln>
                <a:solidFill>
                  <a:srgbClr val="2A555B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反思</a:t>
            </a:r>
            <a:endParaRPr lang="en-US" altLang="zh-TW" sz="5400" b="1" cap="all" dirty="0" smtClean="0">
              <a:ln w="9000" cmpd="sng">
                <a:solidFill>
                  <a:srgbClr val="2A555B"/>
                </a:solidFill>
                <a:prstDash val="solid"/>
              </a:ln>
              <a:solidFill>
                <a:srgbClr val="2A555B"/>
              </a:soli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本框 14"/>
          <p:cNvSpPr>
            <a:spLocks noChangeArrowheads="1"/>
          </p:cNvSpPr>
          <p:nvPr/>
        </p:nvSpPr>
        <p:spPr bwMode="auto">
          <a:xfrm>
            <a:off x="552896" y="1458062"/>
            <a:ext cx="86546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我認為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快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時尚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總體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影響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是</a:t>
            </a:r>
            <a:r>
              <a:rPr lang="zh-TW" altLang="en-US" sz="3600" b="1" dirty="0" smtClean="0">
                <a:solidFill>
                  <a:srgbClr val="707029"/>
                </a:solidFill>
                <a:latin typeface="微軟正黑體" pitchFamily="34" charset="-120"/>
                <a:ea typeface="微軟正黑體" pitchFamily="34" charset="-120"/>
              </a:rPr>
              <a:t>負面的</a:t>
            </a:r>
            <a:endParaRPr lang="zh-CN" altLang="en-US" sz="3600" b="1" dirty="0">
              <a:solidFill>
                <a:srgbClr val="70702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文本框 14"/>
          <p:cNvSpPr>
            <a:spLocks noChangeArrowheads="1"/>
          </p:cNvSpPr>
          <p:nvPr/>
        </p:nvSpPr>
        <p:spPr bwMode="auto">
          <a:xfrm>
            <a:off x="717996" y="5547462"/>
            <a:ext cx="89340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 抄襲知名品牌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文本框 14"/>
          <p:cNvSpPr>
            <a:spLocks noChangeArrowheads="1"/>
          </p:cNvSpPr>
          <p:nvPr/>
        </p:nvSpPr>
        <p:spPr bwMode="auto">
          <a:xfrm>
            <a:off x="717996" y="3350362"/>
            <a:ext cx="89340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壓榨勞工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問題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文本框 14"/>
          <p:cNvSpPr>
            <a:spLocks noChangeArrowheads="1"/>
          </p:cNvSpPr>
          <p:nvPr/>
        </p:nvSpPr>
        <p:spPr bwMode="auto">
          <a:xfrm>
            <a:off x="692596" y="3947262"/>
            <a:ext cx="8934004" cy="65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 品質參差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文本框 14"/>
          <p:cNvSpPr>
            <a:spLocks noChangeArrowheads="1"/>
          </p:cNvSpPr>
          <p:nvPr/>
        </p:nvSpPr>
        <p:spPr bwMode="auto">
          <a:xfrm>
            <a:off x="711200" y="4683862"/>
            <a:ext cx="8934004" cy="65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 環境汙染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圆角矩形 16"/>
          <p:cNvSpPr>
            <a:spLocks noChangeArrowheads="1"/>
          </p:cNvSpPr>
          <p:nvPr/>
        </p:nvSpPr>
        <p:spPr bwMode="auto">
          <a:xfrm>
            <a:off x="736490" y="2298699"/>
            <a:ext cx="2057510" cy="800101"/>
          </a:xfrm>
          <a:prstGeom prst="roundRect">
            <a:avLst>
              <a:gd name="adj" fmla="val 24667"/>
            </a:avLst>
          </a:prstGeom>
          <a:solidFill>
            <a:srgbClr val="0498A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TW" altLang="en-US" sz="36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  <a:sym typeface="方正兰亭粗黑_GBK" panose="02000000000000000000" pitchFamily="2" charset="-122"/>
              </a:rPr>
              <a:t>弊 處</a:t>
            </a:r>
            <a:endParaRPr lang="zh-CN" altLang="en-US" sz="3600" b="1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sym typeface="方正兰亭粗黑_GBK" panose="02000000000000000000" pitchFamily="2" charset="-122"/>
            </a:endParaRPr>
          </a:p>
        </p:txBody>
      </p:sp>
      <p:sp>
        <p:nvSpPr>
          <p:cNvPr id="16" name="圆角矩形 15"/>
          <p:cNvSpPr>
            <a:spLocks noChangeArrowheads="1"/>
          </p:cNvSpPr>
          <p:nvPr/>
        </p:nvSpPr>
        <p:spPr bwMode="auto">
          <a:xfrm>
            <a:off x="3606326" y="2324158"/>
            <a:ext cx="2070574" cy="787342"/>
          </a:xfrm>
          <a:prstGeom prst="roundRect">
            <a:avLst>
              <a:gd name="adj" fmla="val 24667"/>
            </a:avLst>
          </a:prstGeom>
          <a:solidFill>
            <a:srgbClr val="2A555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TW" altLang="en-US" sz="36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  <a:sym typeface="方正兰亭粗黑_GBK" panose="02000000000000000000" pitchFamily="2" charset="-122"/>
              </a:rPr>
              <a:t>益 處</a:t>
            </a:r>
            <a:endParaRPr lang="zh-CN" altLang="en-US" sz="3600" b="1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sym typeface="方正兰亭粗黑_GBK" panose="02000000000000000000" pitchFamily="2" charset="-122"/>
            </a:endParaRPr>
          </a:p>
        </p:txBody>
      </p:sp>
      <p:sp>
        <p:nvSpPr>
          <p:cNvPr id="17" name="文本框 14"/>
          <p:cNvSpPr>
            <a:spLocks noChangeArrowheads="1"/>
          </p:cNvSpPr>
          <p:nvPr/>
        </p:nvSpPr>
        <p:spPr bwMode="auto">
          <a:xfrm>
            <a:off x="3511996" y="3413862"/>
            <a:ext cx="89340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 加速時尚趨勢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圆角矩形 16"/>
          <p:cNvSpPr>
            <a:spLocks noChangeArrowheads="1"/>
          </p:cNvSpPr>
          <p:nvPr/>
        </p:nvSpPr>
        <p:spPr bwMode="auto">
          <a:xfrm>
            <a:off x="7175390" y="2311399"/>
            <a:ext cx="2057510" cy="800101"/>
          </a:xfrm>
          <a:prstGeom prst="roundRect">
            <a:avLst>
              <a:gd name="adj" fmla="val 24667"/>
            </a:avLst>
          </a:prstGeom>
          <a:solidFill>
            <a:srgbClr val="0498A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TW" altLang="en-US" sz="36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  <a:sym typeface="方正兰亭粗黑_GBK" panose="02000000000000000000" pitchFamily="2" charset="-122"/>
              </a:rPr>
              <a:t>反 思</a:t>
            </a:r>
            <a:endParaRPr lang="zh-CN" altLang="en-US" sz="3600" b="1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sym typeface="方正兰亭粗黑_GBK" panose="02000000000000000000" pitchFamily="2" charset="-122"/>
            </a:endParaRPr>
          </a:p>
        </p:txBody>
      </p:sp>
      <p:sp>
        <p:nvSpPr>
          <p:cNvPr id="19" name="文本框 14"/>
          <p:cNvSpPr>
            <a:spLocks noChangeArrowheads="1"/>
          </p:cNvSpPr>
          <p:nvPr/>
        </p:nvSpPr>
        <p:spPr bwMode="auto">
          <a:xfrm>
            <a:off x="3511996" y="4099662"/>
            <a:ext cx="89340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 更多元的選擇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文本框 14"/>
          <p:cNvSpPr>
            <a:spLocks noChangeArrowheads="1"/>
          </p:cNvSpPr>
          <p:nvPr/>
        </p:nvSpPr>
        <p:spPr bwMode="auto">
          <a:xfrm>
            <a:off x="3511996" y="4798162"/>
            <a:ext cx="89340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 時尚不再遙不可及</a:t>
            </a:r>
          </a:p>
        </p:txBody>
      </p:sp>
      <p:sp>
        <p:nvSpPr>
          <p:cNvPr id="24" name="文本框 14"/>
          <p:cNvSpPr>
            <a:spLocks noChangeArrowheads="1"/>
          </p:cNvSpPr>
          <p:nvPr/>
        </p:nvSpPr>
        <p:spPr bwMode="auto">
          <a:xfrm>
            <a:off x="7093396" y="3350362"/>
            <a:ext cx="46922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zh-TW" altLang="en-US" sz="2800" b="1" dirty="0" smtClean="0">
                <a:solidFill>
                  <a:srgbClr val="707029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800" b="1" dirty="0" smtClean="0">
                <a:solidFill>
                  <a:srgbClr val="707029"/>
                </a:solidFill>
                <a:latin typeface="微軟正黑體" pitchFamily="34" charset="-120"/>
                <a:ea typeface="微軟正黑體" pitchFamily="34" charset="-120"/>
              </a:rPr>
              <a:t>該</a:t>
            </a:r>
            <a:r>
              <a:rPr lang="zh-TW" altLang="en-US" sz="2800" b="1" dirty="0" smtClean="0">
                <a:solidFill>
                  <a:srgbClr val="707029"/>
                </a:solidFill>
                <a:latin typeface="微軟正黑體" pitchFamily="34" charset="-120"/>
                <a:ea typeface="微軟正黑體" pitchFamily="34" charset="-120"/>
              </a:rPr>
              <a:t>繼續購買快時尚嗎？</a:t>
            </a:r>
            <a:endParaRPr lang="en-US" altLang="zh-TW" sz="2800" b="1" dirty="0" smtClean="0">
              <a:solidFill>
                <a:srgbClr val="70702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文本框 14"/>
          <p:cNvSpPr>
            <a:spLocks noChangeArrowheads="1"/>
          </p:cNvSpPr>
          <p:nvPr/>
        </p:nvSpPr>
        <p:spPr bwMode="auto">
          <a:xfrm>
            <a:off x="7093396" y="3959962"/>
            <a:ext cx="46922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zh-TW" altLang="en-US" sz="2800" b="1" dirty="0" smtClean="0">
                <a:solidFill>
                  <a:srgbClr val="707029"/>
                </a:solidFill>
                <a:latin typeface="微軟正黑體" pitchFamily="34" charset="-120"/>
                <a:ea typeface="微軟正黑體" pitchFamily="34" charset="-120"/>
              </a:rPr>
              <a:t> 快時尚產生的代價合理嗎？</a:t>
            </a:r>
            <a:endParaRPr lang="en-US" altLang="zh-TW" sz="2800" b="1" dirty="0" smtClean="0">
              <a:solidFill>
                <a:srgbClr val="70702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" name="文本框 14"/>
          <p:cNvSpPr>
            <a:spLocks noChangeArrowheads="1"/>
          </p:cNvSpPr>
          <p:nvPr/>
        </p:nvSpPr>
        <p:spPr bwMode="auto">
          <a:xfrm>
            <a:off x="7131496" y="4582262"/>
            <a:ext cx="46922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zh-TW" altLang="en-US" sz="2800" b="1" dirty="0" smtClean="0">
                <a:solidFill>
                  <a:srgbClr val="707029"/>
                </a:solidFill>
                <a:latin typeface="微軟正黑體" pitchFamily="34" charset="-120"/>
                <a:ea typeface="微軟正黑體" pitchFamily="34" charset="-120"/>
              </a:rPr>
              <a:t> 面對快</a:t>
            </a:r>
            <a:r>
              <a:rPr lang="zh-TW" altLang="en-US" sz="2800" b="1" dirty="0" smtClean="0">
                <a:solidFill>
                  <a:srgbClr val="707029"/>
                </a:solidFill>
                <a:latin typeface="微軟正黑體" pitchFamily="34" charset="-120"/>
                <a:ea typeface="微軟正黑體" pitchFamily="34" charset="-120"/>
              </a:rPr>
              <a:t>時尚能做什麼？</a:t>
            </a:r>
            <a:endParaRPr lang="en-US" altLang="zh-TW" sz="2800" b="1" dirty="0" smtClean="0">
              <a:solidFill>
                <a:srgbClr val="70702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 animBg="1"/>
      <p:bldP spid="16" grpId="0" animBg="1"/>
      <p:bldP spid="17" grpId="0"/>
      <p:bldP spid="18" grpId="0" animBg="1"/>
      <p:bldP spid="19" grpId="0"/>
      <p:bldP spid="22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图片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125" r="50000" b="21051"/>
          <a:stretch>
            <a:fillRect/>
          </a:stretch>
        </p:blipFill>
        <p:spPr bwMode="auto">
          <a:xfrm>
            <a:off x="9356725" y="1400175"/>
            <a:ext cx="2835275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矩形 50"/>
          <p:cNvSpPr/>
          <p:nvPr/>
        </p:nvSpPr>
        <p:spPr>
          <a:xfrm>
            <a:off x="528502" y="388522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all" dirty="0" smtClean="0">
                <a:ln w="9000" cmpd="sng">
                  <a:solidFill>
                    <a:srgbClr val="2A555B"/>
                  </a:solidFill>
                  <a:prstDash val="solid"/>
                </a:ln>
                <a:solidFill>
                  <a:srgbClr val="2A555B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參考資料</a:t>
            </a:r>
            <a:endParaRPr lang="en-US" altLang="zh-TW" sz="5400" b="1" cap="all" dirty="0" smtClean="0">
              <a:ln w="9000" cmpd="sng">
                <a:solidFill>
                  <a:srgbClr val="2A555B"/>
                </a:solidFill>
                <a:prstDash val="solid"/>
              </a:ln>
              <a:solidFill>
                <a:srgbClr val="2A555B"/>
              </a:soli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47700" y="1464588"/>
            <a:ext cx="107061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latin typeface="微軟正黑體" pitchFamily="34" charset="-120"/>
                <a:ea typeface="微軟正黑體" pitchFamily="34" charset="-120"/>
              </a:rPr>
              <a:t>https://tenten.co/learning/shein-swot/https://www.bnext.com.tw/article/70289/shein-june-maghttps://view.ctee.com.tw/business/43259.htmlhttps://www.managertoday.com.tw/articles/view/66030https://amp-news.cnyes.com/news/id/5106633https://www.greenpeace.org/taiwan/update/35000/shein%E7%82%BA%E4%BB%80%E9%BA%BC%E9%80%99%E9%BA%BC%E4%BE%BF%E5%AE%9C%EF%BC%9F%E6%8F%AD%E9%9C%B2%E8%B6%85%E5%BF%AB%E6%99%82%E5%B0%9A%E6%9C%8D%E9%A3%BE%E5%93%81%E7%89%8C%E7%9A%84%E7%88%AD%E8%AD%B0/https://blog.104.com.tw/shein-fast-fashion/https://www.managertoday.com.tw/glossary/view/15https://</a:t>
            </a:r>
            <a:r>
              <a:rPr lang="en-US" altLang="zh-TW" sz="1600" b="1" dirty="0" smtClean="0">
                <a:latin typeface="微軟正黑體" pitchFamily="34" charset="-120"/>
                <a:ea typeface="微軟正黑體" pitchFamily="34" charset="-120"/>
              </a:rPr>
              <a:t>blog.104.com.tw/swot-analysis-components-and-</a:t>
            </a:r>
          </a:p>
          <a:p>
            <a:r>
              <a:rPr lang="en-US" altLang="zh-TW" sz="1600" b="1" dirty="0" smtClean="0">
                <a:latin typeface="微軟正黑體" pitchFamily="34" charset="-120"/>
                <a:ea typeface="微軟正黑體" pitchFamily="34" charset="-120"/>
              </a:rPr>
              <a:t>https://cn.nytimes.com/style/20220906/shein-clothing/zh-hant/</a:t>
            </a:r>
            <a:endParaRPr lang="en-US" altLang="zh-TW" sz="16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1600" b="1" dirty="0" smtClean="0">
                <a:latin typeface="微軟正黑體" pitchFamily="34" charset="-120"/>
                <a:ea typeface="微軟正黑體" pitchFamily="34" charset="-120"/>
              </a:rPr>
              <a:t>benefits/amp/https</a:t>
            </a:r>
            <a:r>
              <a:rPr lang="en-US" altLang="zh-TW" sz="1600" b="1" dirty="0" smtClean="0">
                <a:latin typeface="微軟正黑體" pitchFamily="34" charset="-120"/>
                <a:ea typeface="微軟正黑體" pitchFamily="34" charset="-120"/>
              </a:rPr>
              <a:t>://www.thenewslens.com/amparticle/173876https://www.wazaiii.com/articles?id=fashion-fast-fashion-sustainability-marketing-planhttps://www.gvm.com.tw/article/93444https://esg.ettoday.net/news/2430283</a:t>
            </a:r>
          </a:p>
          <a:p>
            <a:r>
              <a:rPr lang="en-US" altLang="zh-TW" sz="1600" b="1" dirty="0" smtClean="0">
                <a:latin typeface="微軟正黑體" pitchFamily="34" charset="-120"/>
                <a:ea typeface="微軟正黑體" pitchFamily="34" charset="-120"/>
              </a:rPr>
              <a:t>https://www.businessweekly.com.tw/carbon-reduction/blog/3010151https://</a:t>
            </a:r>
            <a:r>
              <a:rPr lang="en-US" altLang="zh-TW" sz="1600" b="1" dirty="0" smtClean="0">
                <a:latin typeface="微軟正黑體" pitchFamily="34" charset="-120"/>
                <a:ea typeface="微軟正黑體" pitchFamily="34" charset="-120"/>
              </a:rPr>
              <a:t>blog.simpleinfo.cc/shasha77/shein-is-plagiarized-the-quality-is-bad-and-there-is-a-distress-signal-the-controversial-shein-why-is-it-still-</a:t>
            </a:r>
          </a:p>
          <a:p>
            <a:r>
              <a:rPr lang="en-US" altLang="zh-TW" sz="1600" b="1" dirty="0" smtClean="0">
                <a:latin typeface="微軟正黑體" pitchFamily="34" charset="-120"/>
                <a:ea typeface="微軟正黑體" pitchFamily="34" charset="-120"/>
              </a:rPr>
              <a:t>popularhttps</a:t>
            </a:r>
            <a:r>
              <a:rPr lang="en-US" altLang="zh-TW" sz="1600" b="1" dirty="0" smtClean="0">
                <a:latin typeface="微軟正黑體" pitchFamily="34" charset="-120"/>
                <a:ea typeface="微軟正黑體" pitchFamily="34" charset="-120"/>
              </a:rPr>
              <a:t>://</a:t>
            </a:r>
            <a:r>
              <a:rPr lang="en-US" altLang="zh-TW" sz="1600" b="1" dirty="0" smtClean="0">
                <a:latin typeface="微軟正黑體" pitchFamily="34" charset="-120"/>
                <a:ea typeface="微軟正黑體" pitchFamily="34" charset="-120"/>
              </a:rPr>
              <a:t>whereisthesally.com/shein%E8%A9%95%E5%83%B9%E7%B6%B2%E6%8B%8D%E8%A1%A3%E6%9C%8D%E6%8E%A8%E8%96%A6/</a:t>
            </a:r>
          </a:p>
          <a:p>
            <a:r>
              <a:rPr lang="en-US" altLang="zh-TW" sz="1600" b="1" dirty="0" smtClean="0">
                <a:latin typeface="微軟正黑體" pitchFamily="34" charset="-120"/>
                <a:ea typeface="微軟正黑體" pitchFamily="34" charset="-120"/>
              </a:rPr>
              <a:t>https://</a:t>
            </a:r>
            <a:r>
              <a:rPr lang="en-US" altLang="zh-TW" sz="1600" b="1" dirty="0" smtClean="0">
                <a:latin typeface="微軟正黑體" pitchFamily="34" charset="-120"/>
                <a:ea typeface="微軟正黑體" pitchFamily="34" charset="-120"/>
              </a:rPr>
              <a:t>www.bbc.com/zhongwen/trad/business-59231332</a:t>
            </a:r>
            <a:endParaRPr lang="en-US" altLang="zh-TW" sz="16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1600" b="1" dirty="0" smtClean="0">
                <a:latin typeface="微軟正黑體" pitchFamily="34" charset="-120"/>
                <a:ea typeface="微軟正黑體" pitchFamily="34" charset="-120"/>
              </a:rPr>
              <a:t>https://</a:t>
            </a:r>
            <a:r>
              <a:rPr lang="en-US" altLang="zh-TW" sz="1600" b="1" dirty="0" smtClean="0">
                <a:latin typeface="微軟正黑體" pitchFamily="34" charset="-120"/>
                <a:ea typeface="微軟正黑體" pitchFamily="34" charset="-120"/>
              </a:rPr>
              <a:t>www.cw.com.tw/article/5122530</a:t>
            </a:r>
          </a:p>
          <a:p>
            <a:r>
              <a:rPr lang="en-US" altLang="zh-TW" sz="1600" b="1" dirty="0" smtClean="0">
                <a:latin typeface="微軟正黑體" pitchFamily="34" charset="-120"/>
                <a:ea typeface="微軟正黑體" pitchFamily="34" charset="-120"/>
              </a:rPr>
              <a:t>https://</a:t>
            </a:r>
            <a:r>
              <a:rPr lang="en-US" altLang="zh-TW" sz="1600" b="1" dirty="0" smtClean="0">
                <a:latin typeface="微軟正黑體" pitchFamily="34" charset="-120"/>
                <a:ea typeface="微軟正黑體" pitchFamily="34" charset="-120"/>
              </a:rPr>
              <a:t>hdl.handle.net/11296/q7v6b8</a:t>
            </a:r>
            <a:endParaRPr lang="en-US" altLang="zh-TW" sz="1400" b="1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1400" b="1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14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等腰三角形 6"/>
          <p:cNvSpPr>
            <a:spLocks noChangeArrowheads="1"/>
          </p:cNvSpPr>
          <p:nvPr/>
        </p:nvSpPr>
        <p:spPr bwMode="auto">
          <a:xfrm>
            <a:off x="12700" y="5899150"/>
            <a:ext cx="1177925" cy="1016000"/>
          </a:xfrm>
          <a:prstGeom prst="triangle">
            <a:avLst>
              <a:gd name="adj" fmla="val 50000"/>
            </a:avLst>
          </a:prstGeom>
          <a:noFill/>
          <a:ln w="12700">
            <a:solidFill>
              <a:srgbClr val="B2AD4E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等线" panose="02010600030101010101" pitchFamily="2" charset="-122"/>
              <a:sym typeface="等线" panose="02010600030101010101" pitchFamily="2" charset="-122"/>
            </a:endParaRPr>
          </a:p>
        </p:txBody>
      </p:sp>
      <p:sp>
        <p:nvSpPr>
          <p:cNvPr id="22530" name="等腰三角形 7"/>
          <p:cNvSpPr>
            <a:spLocks noChangeArrowheads="1"/>
          </p:cNvSpPr>
          <p:nvPr/>
        </p:nvSpPr>
        <p:spPr bwMode="auto">
          <a:xfrm>
            <a:off x="4260850" y="5264150"/>
            <a:ext cx="1871663" cy="16129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707029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等线" panose="02010600030101010101" pitchFamily="2" charset="-122"/>
              <a:sym typeface="等线" panose="02010600030101010101" pitchFamily="2" charset="-122"/>
            </a:endParaRPr>
          </a:p>
        </p:txBody>
      </p:sp>
      <p:sp>
        <p:nvSpPr>
          <p:cNvPr id="22531" name="等腰三角形 8"/>
          <p:cNvSpPr>
            <a:spLocks noChangeArrowheads="1"/>
          </p:cNvSpPr>
          <p:nvPr/>
        </p:nvSpPr>
        <p:spPr bwMode="auto">
          <a:xfrm>
            <a:off x="3625850" y="5637213"/>
            <a:ext cx="1441450" cy="1243012"/>
          </a:xfrm>
          <a:prstGeom prst="triangle">
            <a:avLst>
              <a:gd name="adj" fmla="val 50000"/>
            </a:avLst>
          </a:prstGeom>
          <a:noFill/>
          <a:ln w="19050">
            <a:solidFill>
              <a:srgbClr val="0498A5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等线" panose="02010600030101010101" pitchFamily="2" charset="-122"/>
              <a:sym typeface="等线" panose="02010600030101010101" pitchFamily="2" charset="-122"/>
            </a:endParaRPr>
          </a:p>
        </p:txBody>
      </p:sp>
      <p:pic>
        <p:nvPicPr>
          <p:cNvPr id="22532" name="图片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46"/>
          <a:stretch>
            <a:fillRect/>
          </a:stretch>
        </p:blipFill>
        <p:spPr bwMode="auto">
          <a:xfrm>
            <a:off x="9334500" y="0"/>
            <a:ext cx="20288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等腰三角形 10"/>
          <p:cNvSpPr>
            <a:spLocks noChangeArrowheads="1"/>
          </p:cNvSpPr>
          <p:nvPr/>
        </p:nvSpPr>
        <p:spPr bwMode="auto">
          <a:xfrm flipV="1">
            <a:off x="9304338" y="0"/>
            <a:ext cx="1125537" cy="873125"/>
          </a:xfrm>
          <a:prstGeom prst="triangle">
            <a:avLst>
              <a:gd name="adj" fmla="val 50000"/>
            </a:avLst>
          </a:prstGeom>
          <a:solidFill>
            <a:srgbClr val="2A555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等线" panose="02010600030101010101" pitchFamily="2" charset="-122"/>
              <a:sym typeface="等线" panose="02010600030101010101" pitchFamily="2" charset="-122"/>
            </a:endParaRPr>
          </a:p>
        </p:txBody>
      </p:sp>
      <p:pic>
        <p:nvPicPr>
          <p:cNvPr id="22534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390" t="11908"/>
          <a:stretch>
            <a:fillRect/>
          </a:stretch>
        </p:blipFill>
        <p:spPr bwMode="auto">
          <a:xfrm>
            <a:off x="0" y="0"/>
            <a:ext cx="403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3824807" y="2548235"/>
            <a:ext cx="787908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000" b="1" cap="all" spc="0" dirty="0" smtClean="0">
                <a:ln w="9000" cmpd="sng">
                  <a:solidFill>
                    <a:srgbClr val="2A555B"/>
                  </a:solidFill>
                  <a:prstDash val="solid"/>
                </a:ln>
                <a:solidFill>
                  <a:srgbClr val="2A555B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大陸地區商業發展探討</a:t>
            </a:r>
            <a:endParaRPr lang="en-US" altLang="zh-TW" sz="6000" b="1" cap="all" spc="0" dirty="0" smtClean="0">
              <a:ln w="9000" cmpd="sng">
                <a:solidFill>
                  <a:srgbClr val="2A555B"/>
                </a:solidFill>
                <a:prstDash val="solid"/>
              </a:ln>
              <a:solidFill>
                <a:srgbClr val="2A555B"/>
              </a:soli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6000" b="1" cap="all" dirty="0" smtClean="0">
                <a:ln w="9000" cmpd="sng">
                  <a:solidFill>
                    <a:srgbClr val="2A555B"/>
                  </a:solidFill>
                  <a:prstDash val="solid"/>
                </a:ln>
                <a:solidFill>
                  <a:srgbClr val="2A555B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報告結束</a:t>
            </a:r>
            <a:endParaRPr lang="zh-TW" altLang="en-US" sz="6000" b="1" cap="all" spc="0" dirty="0">
              <a:ln w="9000" cmpd="sng">
                <a:solidFill>
                  <a:srgbClr val="2A555B"/>
                </a:solidFill>
                <a:prstDash val="solid"/>
              </a:ln>
              <a:solidFill>
                <a:srgbClr val="2A555B"/>
              </a:soli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6CBE6"/>
      </a:accent5>
      <a:accent6>
        <a:srgbClr val="D4702B"/>
      </a:accent6>
      <a:hlink>
        <a:srgbClr val="0563C1"/>
      </a:hlink>
      <a:folHlink>
        <a:srgbClr val="954F72"/>
      </a:folHlink>
    </a:clrScheme>
    <a:fontScheme name="">
      <a:majorFont>
        <a:latin typeface="等线 Light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</TotalTime>
  <Pages>0</Pages>
  <Words>452</Words>
  <Characters>0</Characters>
  <Application>Microsoft Office PowerPoint</Application>
  <PresentationFormat>自訂</PresentationFormat>
  <Lines>0</Lines>
  <Paragraphs>82</Paragraphs>
  <Slides>9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Office 主题​​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</vt:vector>
  </TitlesOfParts>
  <Company>http://www.ypppt.com/</Company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BOSS</cp:lastModifiedBy>
  <cp:revision>77</cp:revision>
  <dcterms:created xsi:type="dcterms:W3CDTF">2016-03-26T06:20:00Z</dcterms:created>
  <dcterms:modified xsi:type="dcterms:W3CDTF">2023-06-12T16:57:55Z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2052-10.1.0.5975</vt:lpwstr>
  </property>
</Properties>
</file>