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23fd3fcce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23fd3fcc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23fd3fcce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23fd3fcce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23fd3fcce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23fd3fcce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23fd3fcce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23fd3fcce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44f6c2de93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44f6c2de93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E0E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576775" y="-116625"/>
            <a:ext cx="396000" cy="5353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810700" y="-92025"/>
            <a:ext cx="396000" cy="5353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81775" y="722125"/>
            <a:ext cx="7820100" cy="2904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DFKai-SB"/>
                <a:ea typeface="DFKai-SB"/>
                <a:cs typeface="DFKai-SB"/>
                <a:sym typeface="DFKai-SB"/>
              </a:rPr>
              <a:t>夢裡尋夢──</a:t>
            </a:r>
            <a:endParaRPr>
              <a:latin typeface="DFKai-SB"/>
              <a:ea typeface="DFKai-SB"/>
              <a:cs typeface="DFKai-SB"/>
              <a:sym typeface="DFKai-SB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900">
                <a:latin typeface="DFKai-SB"/>
                <a:ea typeface="DFKai-SB"/>
                <a:cs typeface="DFKai-SB"/>
                <a:sym typeface="DFKai-SB"/>
              </a:rPr>
              <a:t>創作一篇短篇小說!</a:t>
            </a:r>
            <a:endParaRPr sz="4900"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31525" y="3065700"/>
            <a:ext cx="8520600" cy="5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/>
              <a:t>11024</a:t>
            </a:r>
            <a:r>
              <a:rPr lang="zh-TW" sz="1800"/>
              <a:t>陳定杰、11028黃敬家、11036鐘千祐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E0E3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3000" y="-59175"/>
            <a:ext cx="7711001" cy="52833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>
            <p:ph type="title"/>
          </p:nvPr>
        </p:nvSpPr>
        <p:spPr>
          <a:xfrm>
            <a:off x="236550" y="218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4400">
                <a:latin typeface="DFKai-SB"/>
                <a:ea typeface="DFKai-SB"/>
                <a:cs typeface="DFKai-SB"/>
                <a:sym typeface="DFKai-SB"/>
              </a:rPr>
              <a:t>目錄</a:t>
            </a:r>
            <a:endParaRPr b="1" sz="4400"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1433000" y="0"/>
            <a:ext cx="4194900" cy="51435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rgbClr val="D0E0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623400" y="12927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200"/>
              <a:t>1. </a:t>
            </a:r>
            <a:r>
              <a:rPr lang="zh-TW" sz="2200"/>
              <a:t>寫作契</a:t>
            </a:r>
            <a:r>
              <a:rPr lang="zh-TW" sz="2200"/>
              <a:t>機</a:t>
            </a:r>
            <a:endParaRPr sz="2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TW" sz="2200"/>
              <a:t>2. </a:t>
            </a:r>
            <a:r>
              <a:rPr lang="zh-TW" sz="2200"/>
              <a:t>週次計畫</a:t>
            </a:r>
            <a:endParaRPr sz="2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TW" sz="2200"/>
              <a:t>3. </a:t>
            </a:r>
            <a:r>
              <a:rPr lang="zh-TW" sz="2200"/>
              <a:t>預期成果</a:t>
            </a:r>
            <a:endParaRPr sz="2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TW" sz="2200"/>
              <a:t>4. </a:t>
            </a:r>
            <a:r>
              <a:rPr lang="zh-TW" sz="2200"/>
              <a:t>心得</a:t>
            </a:r>
            <a:endParaRPr sz="2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E0E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>
            <a:off x="-115050" y="238550"/>
            <a:ext cx="9472800" cy="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185975"/>
            <a:ext cx="8520600" cy="7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TW" sz="4400">
                <a:latin typeface="DFKai-SB"/>
                <a:ea typeface="DFKai-SB"/>
                <a:cs typeface="DFKai-SB"/>
                <a:sym typeface="DFKai-SB"/>
              </a:rPr>
              <a:t>寫作契</a:t>
            </a:r>
            <a:r>
              <a:rPr b="1" lang="zh-TW" sz="4400">
                <a:latin typeface="DFKai-SB"/>
                <a:ea typeface="DFKai-SB"/>
                <a:cs typeface="DFKai-SB"/>
                <a:sym typeface="DFKai-SB"/>
              </a:rPr>
              <a:t>機</a:t>
            </a:r>
            <a:endParaRPr b="1" sz="4400"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3055150" y="1434751"/>
            <a:ext cx="42603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74" name="Google Shape;74;p15"/>
          <p:cNvSpPr txBox="1"/>
          <p:nvPr/>
        </p:nvSpPr>
        <p:spPr>
          <a:xfrm>
            <a:off x="311700" y="1434750"/>
            <a:ext cx="6894900" cy="30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zh-TW" sz="3000">
                <a:solidFill>
                  <a:schemeClr val="dk1"/>
                </a:solidFill>
              </a:rPr>
              <a:t>對故事很有興趣</a:t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zh-TW" sz="3000">
                <a:solidFill>
                  <a:schemeClr val="dk1"/>
                </a:solidFill>
              </a:rPr>
              <a:t>因為好奇而開始寫小說</a:t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zh-TW" sz="3000">
                <a:solidFill>
                  <a:schemeClr val="dk1"/>
                </a:solidFill>
              </a:rPr>
              <a:t>遇到志同道合的夥伴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6315758" y="1434754"/>
            <a:ext cx="3042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E0E3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/>
          <p:nvPr/>
        </p:nvSpPr>
        <p:spPr>
          <a:xfrm>
            <a:off x="-107650" y="235350"/>
            <a:ext cx="9460500" cy="807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 txBox="1"/>
          <p:nvPr>
            <p:ph type="title"/>
          </p:nvPr>
        </p:nvSpPr>
        <p:spPr>
          <a:xfrm>
            <a:off x="213025" y="186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TW" sz="4400">
                <a:latin typeface="DFKai-SB"/>
                <a:ea typeface="DFKai-SB"/>
                <a:cs typeface="DFKai-SB"/>
                <a:sym typeface="DFKai-SB"/>
              </a:rPr>
              <a:t>週次計畫</a:t>
            </a:r>
            <a:endParaRPr b="1" sz="4400"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62300" y="14103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無 </a:t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025" y="1410375"/>
            <a:ext cx="4134732" cy="311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410366"/>
            <a:ext cx="4238401" cy="31109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E0E3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/>
          <p:nvPr/>
        </p:nvSpPr>
        <p:spPr>
          <a:xfrm>
            <a:off x="-163800" y="219225"/>
            <a:ext cx="9471600" cy="836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169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TW" sz="4400">
                <a:latin typeface="DFKai-SB"/>
                <a:ea typeface="DFKai-SB"/>
                <a:cs typeface="DFKai-SB"/>
                <a:sym typeface="DFKai-SB"/>
              </a:rPr>
              <a:t>預期成果</a:t>
            </a:r>
            <a:endParaRPr b="1" sz="4400"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194475" y="1340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/>
              <a:t>1.</a:t>
            </a:r>
            <a:r>
              <a:rPr lang="zh-TW" sz="2300"/>
              <a:t>精進文筆，提升寫作技巧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300"/>
              <a:t>2.培養文學素養，養成寫作習慣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300"/>
              <a:t>3.學會建構故事架構、安排故事情節、設計人物形象、對話運用</a:t>
            </a:r>
            <a:endParaRPr sz="2300"/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911626">
            <a:off x="6668485" y="32301"/>
            <a:ext cx="1651981" cy="206842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718625"/>
            <a:ext cx="2849300" cy="284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0E0E3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/>
          <p:nvPr/>
        </p:nvSpPr>
        <p:spPr>
          <a:xfrm>
            <a:off x="-316500" y="1629000"/>
            <a:ext cx="9460500" cy="148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type="title"/>
          </p:nvPr>
        </p:nvSpPr>
        <p:spPr>
          <a:xfrm>
            <a:off x="49350" y="1814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TW" sz="6000">
                <a:latin typeface="DFKai-SB"/>
                <a:ea typeface="DFKai-SB"/>
                <a:cs typeface="DFKai-SB"/>
                <a:sym typeface="DFKai-SB"/>
              </a:rPr>
              <a:t>心得</a:t>
            </a:r>
            <a:endParaRPr b="1" sz="6000"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