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" ContentType="image/ti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200" b="0" i="0" u="none" strike="noStrike" cap="none" spc="0" normalizeH="0" baseline="0">
        <a:ln>
          <a:noFill/>
        </a:ln>
        <a:solidFill>
          <a:srgbClr val="FF0000"/>
        </a:solidFill>
        <a:effectLst/>
        <a:uFillTx/>
        <a:latin typeface="Xingkai TC Light"/>
        <a:ea typeface="Xingkai TC Light"/>
        <a:cs typeface="Xingkai TC Light"/>
        <a:sym typeface="Xingkai TC Light"/>
      </a:defRPr>
    </a:lvl1pPr>
    <a:lvl2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200" b="0" i="0" u="none" strike="noStrike" cap="none" spc="0" normalizeH="0" baseline="0">
        <a:ln>
          <a:noFill/>
        </a:ln>
        <a:solidFill>
          <a:srgbClr val="FF0000"/>
        </a:solidFill>
        <a:effectLst/>
        <a:uFillTx/>
        <a:latin typeface="Xingkai TC Light"/>
        <a:ea typeface="Xingkai TC Light"/>
        <a:cs typeface="Xingkai TC Light"/>
        <a:sym typeface="Xingkai TC Light"/>
      </a:defRPr>
    </a:lvl2pPr>
    <a:lvl3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200" b="0" i="0" u="none" strike="noStrike" cap="none" spc="0" normalizeH="0" baseline="0">
        <a:ln>
          <a:noFill/>
        </a:ln>
        <a:solidFill>
          <a:srgbClr val="FF0000"/>
        </a:solidFill>
        <a:effectLst/>
        <a:uFillTx/>
        <a:latin typeface="Xingkai TC Light"/>
        <a:ea typeface="Xingkai TC Light"/>
        <a:cs typeface="Xingkai TC Light"/>
        <a:sym typeface="Xingkai TC Light"/>
      </a:defRPr>
    </a:lvl3pPr>
    <a:lvl4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200" b="0" i="0" u="none" strike="noStrike" cap="none" spc="0" normalizeH="0" baseline="0">
        <a:ln>
          <a:noFill/>
        </a:ln>
        <a:solidFill>
          <a:srgbClr val="FF0000"/>
        </a:solidFill>
        <a:effectLst/>
        <a:uFillTx/>
        <a:latin typeface="Xingkai TC Light"/>
        <a:ea typeface="Xingkai TC Light"/>
        <a:cs typeface="Xingkai TC Light"/>
        <a:sym typeface="Xingkai TC Light"/>
      </a:defRPr>
    </a:lvl4pPr>
    <a:lvl5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200" b="0" i="0" u="none" strike="noStrike" cap="none" spc="0" normalizeH="0" baseline="0">
        <a:ln>
          <a:noFill/>
        </a:ln>
        <a:solidFill>
          <a:srgbClr val="FF0000"/>
        </a:solidFill>
        <a:effectLst/>
        <a:uFillTx/>
        <a:latin typeface="Xingkai TC Light"/>
        <a:ea typeface="Xingkai TC Light"/>
        <a:cs typeface="Xingkai TC Light"/>
        <a:sym typeface="Xingkai TC Light"/>
      </a:defRPr>
    </a:lvl5pPr>
    <a:lvl6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200" b="0" i="0" u="none" strike="noStrike" cap="none" spc="0" normalizeH="0" baseline="0">
        <a:ln>
          <a:noFill/>
        </a:ln>
        <a:solidFill>
          <a:srgbClr val="FF0000"/>
        </a:solidFill>
        <a:effectLst/>
        <a:uFillTx/>
        <a:latin typeface="Xingkai TC Light"/>
        <a:ea typeface="Xingkai TC Light"/>
        <a:cs typeface="Xingkai TC Light"/>
        <a:sym typeface="Xingkai TC Light"/>
      </a:defRPr>
    </a:lvl6pPr>
    <a:lvl7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200" b="0" i="0" u="none" strike="noStrike" cap="none" spc="0" normalizeH="0" baseline="0">
        <a:ln>
          <a:noFill/>
        </a:ln>
        <a:solidFill>
          <a:srgbClr val="FF0000"/>
        </a:solidFill>
        <a:effectLst/>
        <a:uFillTx/>
        <a:latin typeface="Xingkai TC Light"/>
        <a:ea typeface="Xingkai TC Light"/>
        <a:cs typeface="Xingkai TC Light"/>
        <a:sym typeface="Xingkai TC Light"/>
      </a:defRPr>
    </a:lvl7pPr>
    <a:lvl8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200" b="0" i="0" u="none" strike="noStrike" cap="none" spc="0" normalizeH="0" baseline="0">
        <a:ln>
          <a:noFill/>
        </a:ln>
        <a:solidFill>
          <a:srgbClr val="FF0000"/>
        </a:solidFill>
        <a:effectLst/>
        <a:uFillTx/>
        <a:latin typeface="Xingkai TC Light"/>
        <a:ea typeface="Xingkai TC Light"/>
        <a:cs typeface="Xingkai TC Light"/>
        <a:sym typeface="Xingkai TC Light"/>
      </a:defRPr>
    </a:lvl8pPr>
    <a:lvl9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200" b="0" i="0" u="none" strike="noStrike" cap="none" spc="0" normalizeH="0" baseline="0">
        <a:ln>
          <a:noFill/>
        </a:ln>
        <a:solidFill>
          <a:srgbClr val="FF0000"/>
        </a:solidFill>
        <a:effectLst/>
        <a:uFillTx/>
        <a:latin typeface="Xingkai TC Light"/>
        <a:ea typeface="Xingkai TC Light"/>
        <a:cs typeface="Xingkai TC Light"/>
        <a:sym typeface="Xingkai TC Light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Xingkai TC Light"/>
          <a:ea typeface="Xingkai TC Light"/>
          <a:cs typeface="Xingkai TC Light"/>
        </a:font>
        <a:srgbClr val="FF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2E9"/>
          </a:solidFill>
        </a:fill>
      </a:tcStyle>
    </a:wholeTbl>
    <a:band2H>
      <a:tcTxStyle/>
      <a:tcStyle>
        <a:tcBdr/>
        <a:fill>
          <a:solidFill>
            <a:srgbClr val="E6EAF4"/>
          </a:solidFill>
        </a:fill>
      </a:tcStyle>
    </a:band2H>
    <a:firstCol>
      <a:tcTxStyle b="on" i="off">
        <a:font>
          <a:latin typeface="Xingkai TC Bold"/>
          <a:ea typeface="Xingkai TC Bold"/>
          <a:cs typeface="Xingkai TC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Xingkai TC Bold"/>
          <a:ea typeface="Xingkai TC Bold"/>
          <a:cs typeface="Xingkai TC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Xingkai TC Bold"/>
          <a:ea typeface="Xingkai TC Bold"/>
          <a:cs typeface="Xingkai TC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Xingkai TC Light"/>
          <a:ea typeface="Xingkai TC Light"/>
          <a:cs typeface="Xingkai TC Light"/>
        </a:font>
        <a:srgbClr val="FF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ADB"/>
          </a:solidFill>
        </a:fill>
      </a:tcStyle>
    </a:wholeTbl>
    <a:band2H>
      <a:tcTxStyle/>
      <a:tcStyle>
        <a:tcBdr/>
        <a:fill>
          <a:solidFill>
            <a:srgbClr val="E6EDEE"/>
          </a:solidFill>
        </a:fill>
      </a:tcStyle>
    </a:band2H>
    <a:firstCol>
      <a:tcTxStyle b="on" i="off">
        <a:font>
          <a:latin typeface="Xingkai TC Bold"/>
          <a:ea typeface="Xingkai TC Bold"/>
          <a:cs typeface="Xingkai TC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Xingkai TC Bold"/>
          <a:ea typeface="Xingkai TC Bold"/>
          <a:cs typeface="Xingkai TC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Xingkai TC Bold"/>
          <a:ea typeface="Xingkai TC Bold"/>
          <a:cs typeface="Xingkai TC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Xingkai TC Light"/>
          <a:ea typeface="Xingkai TC Light"/>
          <a:cs typeface="Xingkai TC Light"/>
        </a:font>
        <a:srgbClr val="FF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7D7CB"/>
          </a:solidFill>
        </a:fill>
      </a:tcStyle>
    </a:wholeTbl>
    <a:band2H>
      <a:tcTxStyle/>
      <a:tcStyle>
        <a:tcBdr/>
        <a:fill>
          <a:solidFill>
            <a:srgbClr val="F3ECE7"/>
          </a:solidFill>
        </a:fill>
      </a:tcStyle>
    </a:band2H>
    <a:firstCol>
      <a:tcTxStyle b="on" i="off">
        <a:font>
          <a:latin typeface="Xingkai TC Bold"/>
          <a:ea typeface="Xingkai TC Bold"/>
          <a:cs typeface="Xingkai TC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Xingkai TC Bold"/>
          <a:ea typeface="Xingkai TC Bold"/>
          <a:cs typeface="Xingkai TC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Xingkai TC Bold"/>
          <a:ea typeface="Xingkai TC Bold"/>
          <a:cs typeface="Xingkai TC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Xingkai TC Light"/>
          <a:ea typeface="Xingkai TC Light"/>
          <a:cs typeface="Xingkai TC Light"/>
        </a:font>
        <a:srgbClr val="FF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Xingkai TC Bold"/>
          <a:ea typeface="Xingkai TC Bold"/>
          <a:cs typeface="Xingkai TC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Xingkai TC Bold"/>
          <a:ea typeface="Xingkai TC Bold"/>
          <a:cs typeface="Xingkai TC Bold"/>
        </a:font>
        <a:srgbClr val="FF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FF0000"/>
              </a:solidFill>
              <a:prstDash val="solid"/>
              <a:round/>
            </a:ln>
          </a:top>
          <a:bottom>
            <a:ln w="25400" cap="flat">
              <a:solidFill>
                <a:srgbClr val="FF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Xingkai TC Bold"/>
          <a:ea typeface="Xingkai TC Bold"/>
          <a:cs typeface="Xingkai TC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F0000"/>
              </a:solidFill>
              <a:prstDash val="solid"/>
              <a:round/>
            </a:ln>
          </a:top>
          <a:bottom>
            <a:ln w="25400" cap="flat">
              <a:solidFill>
                <a:srgbClr val="FF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Xingkai TC Light"/>
          <a:ea typeface="Xingkai TC Light"/>
          <a:cs typeface="Xingkai TC Light"/>
        </a:font>
        <a:srgbClr val="FF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CACA"/>
          </a:solidFill>
        </a:fill>
      </a:tcStyle>
    </a:wholeTbl>
    <a:band2H>
      <a:tcTxStyle/>
      <a:tcStyle>
        <a:tcBdr/>
        <a:fill>
          <a:solidFill>
            <a:srgbClr val="FFE6E6"/>
          </a:solidFill>
        </a:fill>
      </a:tcStyle>
    </a:band2H>
    <a:firstCol>
      <a:tcTxStyle b="on" i="off">
        <a:font>
          <a:latin typeface="Xingkai TC Bold"/>
          <a:ea typeface="Xingkai TC Bold"/>
          <a:cs typeface="Xingkai TC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0000"/>
          </a:solidFill>
        </a:fill>
      </a:tcStyle>
    </a:firstCol>
    <a:lastRow>
      <a:tcTxStyle b="on" i="off">
        <a:font>
          <a:latin typeface="Xingkai TC Bold"/>
          <a:ea typeface="Xingkai TC Bold"/>
          <a:cs typeface="Xingkai TC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0000"/>
          </a:solidFill>
        </a:fill>
      </a:tcStyle>
    </a:lastRow>
    <a:firstRow>
      <a:tcTxStyle b="on" i="off">
        <a:font>
          <a:latin typeface="Xingkai TC Bold"/>
          <a:ea typeface="Xingkai TC Bold"/>
          <a:cs typeface="Xingkai TC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Xingkai TC Light"/>
          <a:ea typeface="Xingkai TC Light"/>
          <a:cs typeface="Xingkai TC Ligh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Xingkai TC Bold"/>
          <a:ea typeface="Xingkai TC Bold"/>
          <a:cs typeface="Xingkai TC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>
              <a:alpha val="20000"/>
            </a:srgbClr>
          </a:solidFill>
        </a:fill>
      </a:tcStyle>
    </a:firstCol>
    <a:lastRow>
      <a:tcTxStyle b="on" i="off">
        <a:font>
          <a:latin typeface="Xingkai TC Bold"/>
          <a:ea typeface="Xingkai TC Bold"/>
          <a:cs typeface="Xingkai TC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Xingkai TC Bold"/>
          <a:ea typeface="Xingkai TC Bold"/>
          <a:cs typeface="Xingkai TC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720"/>
  </p:normalViewPr>
  <p:slideViewPr>
    <p:cSldViewPr snapToGrid="0">
      <p:cViewPr varScale="1">
        <p:scale>
          <a:sx n="52" d="100"/>
          <a:sy n="52" d="100"/>
        </p:scale>
        <p:origin x="896" y="2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大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大標題文字"/>
          <p:cNvSpPr txBox="1">
            <a:spLocks noGrp="1"/>
          </p:cNvSpPr>
          <p:nvPr>
            <p:ph type="title"/>
          </p:nvPr>
        </p:nvSpPr>
        <p:spPr>
          <a:xfrm>
            <a:off x="2387600" y="2298700"/>
            <a:ext cx="19621500" cy="4648200"/>
          </a:xfrm>
          <a:prstGeom prst="rect">
            <a:avLst/>
          </a:prstGeom>
        </p:spPr>
        <p:txBody>
          <a:bodyPr anchor="b"/>
          <a:lstStyle/>
          <a:p>
            <a:r>
              <a:t>大標題文字</a:t>
            </a:r>
          </a:p>
        </p:txBody>
      </p:sp>
      <p:sp>
        <p:nvSpPr>
          <p:cNvPr id="12" name="內文層級一…"/>
          <p:cNvSpPr txBox="1">
            <a:spLocks noGrp="1"/>
          </p:cNvSpPr>
          <p:nvPr>
            <p:ph type="body" sz="quarter" idx="1"/>
          </p:nvPr>
        </p:nvSpPr>
        <p:spPr>
          <a:xfrm>
            <a:off x="2387600" y="7073900"/>
            <a:ext cx="196215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400">
                <a:latin typeface="Helvetica Light"/>
                <a:ea typeface="Helvetica Light"/>
                <a:cs typeface="Helvetica Light"/>
                <a:sym typeface="Helvetica Light"/>
              </a:defRPr>
            </a:lvl1pPr>
            <a:lvl2pPr marL="0" indent="0" algn="ctr">
              <a:spcBef>
                <a:spcPts val="0"/>
              </a:spcBef>
              <a:buSzTx/>
              <a:buNone/>
              <a:defRPr sz="4400"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marL="0" indent="0" algn="ctr">
              <a:spcBef>
                <a:spcPts val="0"/>
              </a:spcBef>
              <a:buSzTx/>
              <a:buNone/>
              <a:defRPr sz="4400"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marL="0" indent="0" algn="ctr">
              <a:spcBef>
                <a:spcPts val="0"/>
              </a:spcBef>
              <a:buSzTx/>
              <a:buNone/>
              <a:defRPr sz="4400"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marL="0" indent="0" algn="ctr">
              <a:spcBef>
                <a:spcPts val="0"/>
              </a:spcBef>
              <a:buSzTx/>
              <a:buNone/>
              <a:defRPr sz="4400">
                <a:latin typeface="Helvetica Light"/>
                <a:ea typeface="Helvetica Light"/>
                <a:cs typeface="Helvetica Light"/>
                <a:sym typeface="Helvetica Light"/>
              </a:defRPr>
            </a:lvl5pPr>
          </a:lstStyle>
          <a:p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13" name="幻燈片編號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名言語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內文層級一…"/>
          <p:cNvSpPr txBox="1">
            <a:spLocks noGrp="1"/>
          </p:cNvSpPr>
          <p:nvPr>
            <p:ph type="body" sz="quarter" idx="1"/>
          </p:nvPr>
        </p:nvSpPr>
        <p:spPr>
          <a:xfrm>
            <a:off x="2387600" y="8953500"/>
            <a:ext cx="19621500" cy="7747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800" b="1">
                <a:latin typeface="+mj-lt"/>
                <a:ea typeface="+mj-ea"/>
                <a:cs typeface="+mj-cs"/>
                <a:sym typeface="Helvetica"/>
              </a:defRPr>
            </a:lvl1pPr>
            <a:lvl2pPr marL="1055076" indent="-445476" algn="ctr">
              <a:spcBef>
                <a:spcPts val="0"/>
              </a:spcBef>
              <a:defRPr sz="3800" b="1">
                <a:latin typeface="+mj-lt"/>
                <a:ea typeface="+mj-ea"/>
                <a:cs typeface="+mj-cs"/>
                <a:sym typeface="Helvetica"/>
              </a:defRPr>
            </a:lvl2pPr>
            <a:lvl3pPr marL="1664676" indent="-445476" algn="ctr">
              <a:spcBef>
                <a:spcPts val="0"/>
              </a:spcBef>
              <a:defRPr sz="3800" b="1">
                <a:latin typeface="+mj-lt"/>
                <a:ea typeface="+mj-ea"/>
                <a:cs typeface="+mj-cs"/>
                <a:sym typeface="Helvetica"/>
              </a:defRPr>
            </a:lvl3pPr>
            <a:lvl4pPr marL="2274276" indent="-445476" algn="ctr">
              <a:spcBef>
                <a:spcPts val="0"/>
              </a:spcBef>
              <a:defRPr sz="3800" b="1">
                <a:latin typeface="+mj-lt"/>
                <a:ea typeface="+mj-ea"/>
                <a:cs typeface="+mj-cs"/>
                <a:sym typeface="Helvetica"/>
              </a:defRPr>
            </a:lvl4pPr>
            <a:lvl5pPr marL="2883876" indent="-445476" algn="ctr">
              <a:spcBef>
                <a:spcPts val="0"/>
              </a:spcBef>
              <a:defRPr sz="3800" b="1">
                <a:latin typeface="+mj-lt"/>
                <a:ea typeface="+mj-ea"/>
                <a:cs typeface="+mj-cs"/>
                <a:sym typeface="Helvetica"/>
              </a:defRPr>
            </a:lvl5pPr>
          </a:lstStyle>
          <a:p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94" name="「在此輸入名言語錄。」"/>
          <p:cNvSpPr txBox="1">
            <a:spLocks noGrp="1"/>
          </p:cNvSpPr>
          <p:nvPr>
            <p:ph type="body" sz="quarter" idx="21"/>
          </p:nvPr>
        </p:nvSpPr>
        <p:spPr>
          <a:xfrm>
            <a:off x="2387600" y="5937250"/>
            <a:ext cx="19621500" cy="1092201"/>
          </a:xfrm>
          <a:prstGeom prst="rect">
            <a:avLst/>
          </a:prstGeom>
        </p:spPr>
        <p:txBody>
          <a:bodyPr/>
          <a:lstStyle/>
          <a:p>
            <a:pPr marL="0" indent="0" algn="ctr">
              <a:spcBef>
                <a:spcPts val="3400"/>
              </a:spcBef>
              <a:buSzTx/>
              <a:buNone/>
              <a:defRPr sz="5600"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95" name="幻燈片編號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照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以雪山為背景，寬闊河流上兩名獨木舟手的全景照片"/>
          <p:cNvSpPr>
            <a:spLocks noGrp="1"/>
          </p:cNvSpPr>
          <p:nvPr>
            <p:ph type="pic" idx="21"/>
          </p:nvPr>
        </p:nvSpPr>
        <p:spPr>
          <a:xfrm>
            <a:off x="-47625" y="-2540000"/>
            <a:ext cx="24479250" cy="16319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幻燈片編號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幻燈片編號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照片 - 水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以雪山為背景，寬闊河流上兩名獨木舟手的全景照片"/>
          <p:cNvSpPr>
            <a:spLocks noGrp="1"/>
          </p:cNvSpPr>
          <p:nvPr>
            <p:ph type="pic" idx="21"/>
          </p:nvPr>
        </p:nvSpPr>
        <p:spPr>
          <a:xfrm>
            <a:off x="2752725" y="-2489200"/>
            <a:ext cx="18840450" cy="125603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大標題文字"/>
          <p:cNvSpPr txBox="1">
            <a:spLocks noGrp="1"/>
          </p:cNvSpPr>
          <p:nvPr>
            <p:ph type="title"/>
          </p:nvPr>
        </p:nvSpPr>
        <p:spPr>
          <a:xfrm>
            <a:off x="2387600" y="9448800"/>
            <a:ext cx="19621500" cy="2006600"/>
          </a:xfrm>
          <a:prstGeom prst="rect">
            <a:avLst/>
          </a:prstGeom>
        </p:spPr>
        <p:txBody>
          <a:bodyPr anchor="b"/>
          <a:lstStyle/>
          <a:p>
            <a:r>
              <a:t>大標題文字</a:t>
            </a:r>
          </a:p>
        </p:txBody>
      </p:sp>
      <p:sp>
        <p:nvSpPr>
          <p:cNvPr id="22" name="內文層級一…"/>
          <p:cNvSpPr txBox="1">
            <a:spLocks noGrp="1"/>
          </p:cNvSpPr>
          <p:nvPr>
            <p:ph type="body" sz="quarter" idx="1"/>
          </p:nvPr>
        </p:nvSpPr>
        <p:spPr>
          <a:xfrm>
            <a:off x="2387600" y="11518900"/>
            <a:ext cx="19621500" cy="1714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400">
                <a:latin typeface="Helvetica Light"/>
                <a:ea typeface="Helvetica Light"/>
                <a:cs typeface="Helvetica Light"/>
                <a:sym typeface="Helvetica Light"/>
              </a:defRPr>
            </a:lvl1pPr>
            <a:lvl2pPr marL="0" indent="0" algn="ctr">
              <a:spcBef>
                <a:spcPts val="0"/>
              </a:spcBef>
              <a:buSzTx/>
              <a:buNone/>
              <a:defRPr sz="4400"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marL="0" indent="0" algn="ctr">
              <a:spcBef>
                <a:spcPts val="0"/>
              </a:spcBef>
              <a:buSzTx/>
              <a:buNone/>
              <a:defRPr sz="4400"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marL="0" indent="0" algn="ctr">
              <a:spcBef>
                <a:spcPts val="0"/>
              </a:spcBef>
              <a:buSzTx/>
              <a:buNone/>
              <a:defRPr sz="4400"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marL="0" indent="0" algn="ctr">
              <a:spcBef>
                <a:spcPts val="0"/>
              </a:spcBef>
              <a:buSzTx/>
              <a:buNone/>
              <a:defRPr sz="4400">
                <a:latin typeface="Helvetica Light"/>
                <a:ea typeface="Helvetica Light"/>
                <a:cs typeface="Helvetica Light"/>
                <a:sym typeface="Helvetica Light"/>
              </a:defRPr>
            </a:lvl5pPr>
          </a:lstStyle>
          <a:p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23" name="幻燈片編號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大標題 - 中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大標題文字"/>
          <p:cNvSpPr txBox="1">
            <a:spLocks noGrp="1"/>
          </p:cNvSpPr>
          <p:nvPr>
            <p:ph type="title"/>
          </p:nvPr>
        </p:nvSpPr>
        <p:spPr>
          <a:xfrm>
            <a:off x="2387600" y="4533900"/>
            <a:ext cx="19621500" cy="4648200"/>
          </a:xfrm>
          <a:prstGeom prst="rect">
            <a:avLst/>
          </a:prstGeom>
        </p:spPr>
        <p:txBody>
          <a:bodyPr/>
          <a:lstStyle/>
          <a:p>
            <a:r>
              <a:t>大標題文字</a:t>
            </a:r>
          </a:p>
        </p:txBody>
      </p:sp>
      <p:sp>
        <p:nvSpPr>
          <p:cNvPr id="31" name="幻燈片編號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照片 - 直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紅色的船停泊在河邊碼頭旁，岸邊有樹木而背景是多雲的藍天"/>
          <p:cNvSpPr>
            <a:spLocks noGrp="1"/>
          </p:cNvSpPr>
          <p:nvPr>
            <p:ph type="pic" idx="21"/>
          </p:nvPr>
        </p:nvSpPr>
        <p:spPr>
          <a:xfrm>
            <a:off x="12407900" y="-2159000"/>
            <a:ext cx="10337800" cy="15506702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大標題文字"/>
          <p:cNvSpPr txBox="1">
            <a:spLocks noGrp="1"/>
          </p:cNvSpPr>
          <p:nvPr>
            <p:ph type="title"/>
          </p:nvPr>
        </p:nvSpPr>
        <p:spPr>
          <a:xfrm>
            <a:off x="1790700" y="1066800"/>
            <a:ext cx="10007600" cy="5626100"/>
          </a:xfrm>
          <a:prstGeom prst="rect">
            <a:avLst/>
          </a:prstGeom>
        </p:spPr>
        <p:txBody>
          <a:bodyPr anchor="b"/>
          <a:lstStyle>
            <a:lvl1pPr>
              <a:defRPr sz="8400">
                <a:latin typeface="Xingkai TC Light"/>
                <a:ea typeface="Xingkai TC Light"/>
                <a:cs typeface="Xingkai TC Light"/>
                <a:sym typeface="Xingkai TC Light"/>
              </a:defRPr>
            </a:lvl1pPr>
          </a:lstStyle>
          <a:p>
            <a:r>
              <a:t>大標題文字</a:t>
            </a:r>
          </a:p>
        </p:txBody>
      </p:sp>
      <p:sp>
        <p:nvSpPr>
          <p:cNvPr id="40" name="內文層級一…"/>
          <p:cNvSpPr txBox="1">
            <a:spLocks noGrp="1"/>
          </p:cNvSpPr>
          <p:nvPr>
            <p:ph type="body" sz="quarter" idx="1"/>
          </p:nvPr>
        </p:nvSpPr>
        <p:spPr>
          <a:xfrm>
            <a:off x="1790700" y="7035800"/>
            <a:ext cx="10007600" cy="56261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400">
                <a:latin typeface="Helvetica Light"/>
                <a:ea typeface="Helvetica Light"/>
                <a:cs typeface="Helvetica Light"/>
                <a:sym typeface="Helvetica Light"/>
              </a:defRPr>
            </a:lvl1pPr>
            <a:lvl2pPr marL="0" indent="0" algn="ctr">
              <a:spcBef>
                <a:spcPts val="0"/>
              </a:spcBef>
              <a:buSzTx/>
              <a:buNone/>
              <a:defRPr sz="4400"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marL="0" indent="0" algn="ctr">
              <a:spcBef>
                <a:spcPts val="0"/>
              </a:spcBef>
              <a:buSzTx/>
              <a:buNone/>
              <a:defRPr sz="4400"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marL="0" indent="0" algn="ctr">
              <a:spcBef>
                <a:spcPts val="0"/>
              </a:spcBef>
              <a:buSzTx/>
              <a:buNone/>
              <a:defRPr sz="4400"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marL="0" indent="0" algn="ctr">
              <a:spcBef>
                <a:spcPts val="0"/>
              </a:spcBef>
              <a:buSzTx/>
              <a:buNone/>
              <a:defRPr sz="4400">
                <a:latin typeface="Helvetica Light"/>
                <a:ea typeface="Helvetica Light"/>
                <a:cs typeface="Helvetica Light"/>
                <a:sym typeface="Helvetica Light"/>
              </a:defRPr>
            </a:lvl5pPr>
          </a:lstStyle>
          <a:p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41" name="幻燈片編號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大標題 - 上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大標題文字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大標題文字</a:t>
            </a:r>
          </a:p>
        </p:txBody>
      </p:sp>
      <p:sp>
        <p:nvSpPr>
          <p:cNvPr id="49" name="幻燈片編號"/>
          <p:cNvSpPr txBox="1">
            <a:spLocks noGrp="1"/>
          </p:cNvSpPr>
          <p:nvPr>
            <p:ph type="sldNum" sz="quarter" idx="2"/>
          </p:nvPr>
        </p:nvSpPr>
        <p:spPr>
          <a:xfrm>
            <a:off x="11955253" y="13004799"/>
            <a:ext cx="453238" cy="469901"/>
          </a:xfrm>
          <a:prstGeom prst="rect">
            <a:avLst/>
          </a:prstGeom>
        </p:spPr>
        <p:txBody>
          <a:bodyPr anchor="b"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大標題與項目符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大標題文字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大標題文字</a:t>
            </a:r>
          </a:p>
        </p:txBody>
      </p:sp>
      <p:sp>
        <p:nvSpPr>
          <p:cNvPr id="57" name="內文層級一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58" name="幻燈片編號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大標題、項目符號與照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紅色的船停泊在河邊碼頭旁，岸邊有樹木而背景是多雲的藍天"/>
          <p:cNvSpPr>
            <a:spLocks noGrp="1"/>
          </p:cNvSpPr>
          <p:nvPr>
            <p:ph type="pic" idx="21"/>
          </p:nvPr>
        </p:nvSpPr>
        <p:spPr>
          <a:xfrm>
            <a:off x="12496800" y="-1485900"/>
            <a:ext cx="10193867" cy="152908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大標題文字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大標題文字</a:t>
            </a:r>
          </a:p>
        </p:txBody>
      </p:sp>
      <p:sp>
        <p:nvSpPr>
          <p:cNvPr id="67" name="內文層級一…"/>
          <p:cNvSpPr txBox="1">
            <a:spLocks noGrp="1"/>
          </p:cNvSpPr>
          <p:nvPr>
            <p:ph type="body" sz="half" idx="1"/>
          </p:nvPr>
        </p:nvSpPr>
        <p:spPr>
          <a:xfrm>
            <a:off x="1790700" y="3644900"/>
            <a:ext cx="10007600" cy="8839200"/>
          </a:xfrm>
          <a:prstGeom prst="rect">
            <a:avLst/>
          </a:prstGeom>
        </p:spPr>
        <p:txBody>
          <a:bodyPr/>
          <a:lstStyle>
            <a:lvl1pPr marL="431800" indent="-431800">
              <a:spcBef>
                <a:spcPts val="5300"/>
              </a:spcBef>
              <a:defRPr sz="3800">
                <a:latin typeface="Helvetica Light"/>
                <a:ea typeface="Helvetica Light"/>
                <a:cs typeface="Helvetica Light"/>
                <a:sym typeface="Helvetica Light"/>
              </a:defRPr>
            </a:lvl1pPr>
            <a:lvl2pPr marL="863600" indent="-431800">
              <a:spcBef>
                <a:spcPts val="5300"/>
              </a:spcBef>
              <a:defRPr sz="3800"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marL="1295400" indent="-431800">
              <a:spcBef>
                <a:spcPts val="5300"/>
              </a:spcBef>
              <a:defRPr sz="3800"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marL="1727200" indent="-431800">
              <a:spcBef>
                <a:spcPts val="5300"/>
              </a:spcBef>
              <a:defRPr sz="3800"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marL="2159000" indent="-431800">
              <a:spcBef>
                <a:spcPts val="5300"/>
              </a:spcBef>
              <a:defRPr sz="3800">
                <a:latin typeface="Helvetica Light"/>
                <a:ea typeface="Helvetica Light"/>
                <a:cs typeface="Helvetica Light"/>
                <a:sym typeface="Helvetica Light"/>
              </a:defRPr>
            </a:lvl5pPr>
          </a:lstStyle>
          <a:p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68" name="幻燈片編號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項目符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內文層級一…"/>
          <p:cNvSpPr txBox="1">
            <a:spLocks noGrp="1"/>
          </p:cNvSpPr>
          <p:nvPr>
            <p:ph type="body" idx="1"/>
          </p:nvPr>
        </p:nvSpPr>
        <p:spPr>
          <a:xfrm>
            <a:off x="1790700" y="1790700"/>
            <a:ext cx="20815300" cy="10147300"/>
          </a:xfrm>
          <a:prstGeom prst="rect">
            <a:avLst/>
          </a:prstGeom>
        </p:spPr>
        <p:txBody>
          <a:bodyPr/>
          <a:lstStyle/>
          <a:p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76" name="幻燈片編號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照片 - 一頁三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用望遠鏡看雪山景觀的孩子"/>
          <p:cNvSpPr>
            <a:spLocks noGrp="1"/>
          </p:cNvSpPr>
          <p:nvPr>
            <p:ph type="pic" sz="half" idx="21"/>
          </p:nvPr>
        </p:nvSpPr>
        <p:spPr>
          <a:xfrm>
            <a:off x="12344400" y="7112000"/>
            <a:ext cx="10439400" cy="69596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以藍天和被海洋環繞為背景，覆蓋著草皮的岩石小島"/>
          <p:cNvSpPr>
            <a:spLocks noGrp="1"/>
          </p:cNvSpPr>
          <p:nvPr>
            <p:ph type="pic" sz="half" idx="22"/>
          </p:nvPr>
        </p:nvSpPr>
        <p:spPr>
          <a:xfrm>
            <a:off x="12407900" y="190500"/>
            <a:ext cx="10363200" cy="69088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紅色的船停泊在河邊碼頭旁，岸邊有樹木而背景是多雲的藍天"/>
          <p:cNvSpPr>
            <a:spLocks noGrp="1"/>
          </p:cNvSpPr>
          <p:nvPr>
            <p:ph type="pic" idx="23"/>
          </p:nvPr>
        </p:nvSpPr>
        <p:spPr>
          <a:xfrm>
            <a:off x="1583265" y="-1879600"/>
            <a:ext cx="10414002" cy="15621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幻燈片編號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大標題文字"/>
          <p:cNvSpPr txBox="1">
            <a:spLocks noGrp="1"/>
          </p:cNvSpPr>
          <p:nvPr>
            <p:ph type="title"/>
          </p:nvPr>
        </p:nvSpPr>
        <p:spPr>
          <a:xfrm>
            <a:off x="1790700" y="571500"/>
            <a:ext cx="20815300" cy="2984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大標題文字</a:t>
            </a:r>
          </a:p>
        </p:txBody>
      </p:sp>
      <p:sp>
        <p:nvSpPr>
          <p:cNvPr id="3" name="內文層級一…"/>
          <p:cNvSpPr txBox="1">
            <a:spLocks noGrp="1"/>
          </p:cNvSpPr>
          <p:nvPr>
            <p:ph type="body" idx="1"/>
          </p:nvPr>
        </p:nvSpPr>
        <p:spPr>
          <a:xfrm>
            <a:off x="1790700" y="3644900"/>
            <a:ext cx="20815300" cy="8839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4" name="幻燈片編號"/>
          <p:cNvSpPr txBox="1">
            <a:spLocks noGrp="1"/>
          </p:cNvSpPr>
          <p:nvPr>
            <p:ph type="sldNum" sz="quarter" idx="2"/>
          </p:nvPr>
        </p:nvSpPr>
        <p:spPr>
          <a:xfrm>
            <a:off x="11955253" y="13004800"/>
            <a:ext cx="453238" cy="4699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24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FFFFFF"/>
          </a:solidFill>
          <a:uFillTx/>
          <a:latin typeface="Xingkai TC Bold"/>
          <a:ea typeface="Xingkai TC Bold"/>
          <a:cs typeface="Xingkai TC Bold"/>
          <a:sym typeface="Xingkai TC Bold"/>
        </a:defRPr>
      </a:lvl1pPr>
      <a:lvl2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FFFFFF"/>
          </a:solidFill>
          <a:uFillTx/>
          <a:latin typeface="Xingkai TC Bold"/>
          <a:ea typeface="Xingkai TC Bold"/>
          <a:cs typeface="Xingkai TC Bold"/>
          <a:sym typeface="Xingkai TC Bold"/>
        </a:defRPr>
      </a:lvl2pPr>
      <a:lvl3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FFFFFF"/>
          </a:solidFill>
          <a:uFillTx/>
          <a:latin typeface="Xingkai TC Bold"/>
          <a:ea typeface="Xingkai TC Bold"/>
          <a:cs typeface="Xingkai TC Bold"/>
          <a:sym typeface="Xingkai TC Bold"/>
        </a:defRPr>
      </a:lvl3pPr>
      <a:lvl4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FFFFFF"/>
          </a:solidFill>
          <a:uFillTx/>
          <a:latin typeface="Xingkai TC Bold"/>
          <a:ea typeface="Xingkai TC Bold"/>
          <a:cs typeface="Xingkai TC Bold"/>
          <a:sym typeface="Xingkai TC Bold"/>
        </a:defRPr>
      </a:lvl4pPr>
      <a:lvl5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FFFFFF"/>
          </a:solidFill>
          <a:uFillTx/>
          <a:latin typeface="Xingkai TC Bold"/>
          <a:ea typeface="Xingkai TC Bold"/>
          <a:cs typeface="Xingkai TC Bold"/>
          <a:sym typeface="Xingkai TC Bold"/>
        </a:defRPr>
      </a:lvl5pPr>
      <a:lvl6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FFFFFF"/>
          </a:solidFill>
          <a:uFillTx/>
          <a:latin typeface="Xingkai TC Bold"/>
          <a:ea typeface="Xingkai TC Bold"/>
          <a:cs typeface="Xingkai TC Bold"/>
          <a:sym typeface="Xingkai TC Bold"/>
        </a:defRPr>
      </a:lvl6pPr>
      <a:lvl7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FFFFFF"/>
          </a:solidFill>
          <a:uFillTx/>
          <a:latin typeface="Xingkai TC Bold"/>
          <a:ea typeface="Xingkai TC Bold"/>
          <a:cs typeface="Xingkai TC Bold"/>
          <a:sym typeface="Xingkai TC Bold"/>
        </a:defRPr>
      </a:lvl7pPr>
      <a:lvl8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FFFFFF"/>
          </a:solidFill>
          <a:uFillTx/>
          <a:latin typeface="Xingkai TC Bold"/>
          <a:ea typeface="Xingkai TC Bold"/>
          <a:cs typeface="Xingkai TC Bold"/>
          <a:sym typeface="Xingkai TC Bold"/>
        </a:defRPr>
      </a:lvl8pPr>
      <a:lvl9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FFFFFF"/>
          </a:solidFill>
          <a:uFillTx/>
          <a:latin typeface="Xingkai TC Bold"/>
          <a:ea typeface="Xingkai TC Bold"/>
          <a:cs typeface="Xingkai TC Bold"/>
          <a:sym typeface="Xingkai TC Bold"/>
        </a:defRPr>
      </a:lvl9pPr>
    </p:titleStyle>
    <p:bodyStyle>
      <a:lvl1pPr marL="879230" marR="0" indent="-87923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7500" b="0" i="0" u="none" strike="noStrike" cap="none" spc="0" baseline="0">
          <a:solidFill>
            <a:srgbClr val="FFFFFF"/>
          </a:solidFill>
          <a:uFillTx/>
          <a:latin typeface="HanziPen TC Regular"/>
          <a:ea typeface="HanziPen TC Regular"/>
          <a:cs typeface="HanziPen TC Regular"/>
          <a:sym typeface="HanziPen TC Regular"/>
        </a:defRPr>
      </a:lvl1pPr>
      <a:lvl2pPr marL="1488830" marR="0" indent="-87923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7500" b="0" i="0" u="none" strike="noStrike" cap="none" spc="0" baseline="0">
          <a:solidFill>
            <a:srgbClr val="FFFFFF"/>
          </a:solidFill>
          <a:uFillTx/>
          <a:latin typeface="HanziPen TC Regular"/>
          <a:ea typeface="HanziPen TC Regular"/>
          <a:cs typeface="HanziPen TC Regular"/>
          <a:sym typeface="HanziPen TC Regular"/>
        </a:defRPr>
      </a:lvl2pPr>
      <a:lvl3pPr marL="2098430" marR="0" indent="-87923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7500" b="0" i="0" u="none" strike="noStrike" cap="none" spc="0" baseline="0">
          <a:solidFill>
            <a:srgbClr val="FFFFFF"/>
          </a:solidFill>
          <a:uFillTx/>
          <a:latin typeface="HanziPen TC Regular"/>
          <a:ea typeface="HanziPen TC Regular"/>
          <a:cs typeface="HanziPen TC Regular"/>
          <a:sym typeface="HanziPen TC Regular"/>
        </a:defRPr>
      </a:lvl3pPr>
      <a:lvl4pPr marL="2708030" marR="0" indent="-87923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7500" b="0" i="0" u="none" strike="noStrike" cap="none" spc="0" baseline="0">
          <a:solidFill>
            <a:srgbClr val="FFFFFF"/>
          </a:solidFill>
          <a:uFillTx/>
          <a:latin typeface="HanziPen TC Regular"/>
          <a:ea typeface="HanziPen TC Regular"/>
          <a:cs typeface="HanziPen TC Regular"/>
          <a:sym typeface="HanziPen TC Regular"/>
        </a:defRPr>
      </a:lvl4pPr>
      <a:lvl5pPr marL="3317630" marR="0" indent="-87923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7500" b="0" i="0" u="none" strike="noStrike" cap="none" spc="0" baseline="0">
          <a:solidFill>
            <a:srgbClr val="FFFFFF"/>
          </a:solidFill>
          <a:uFillTx/>
          <a:latin typeface="HanziPen TC Regular"/>
          <a:ea typeface="HanziPen TC Regular"/>
          <a:cs typeface="HanziPen TC Regular"/>
          <a:sym typeface="HanziPen TC Regular"/>
        </a:defRPr>
      </a:lvl5pPr>
      <a:lvl6pPr marL="3927230" marR="0" indent="-87923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7500" b="0" i="0" u="none" strike="noStrike" cap="none" spc="0" baseline="0">
          <a:solidFill>
            <a:srgbClr val="FFFFFF"/>
          </a:solidFill>
          <a:uFillTx/>
          <a:latin typeface="HanziPen TC Regular"/>
          <a:ea typeface="HanziPen TC Regular"/>
          <a:cs typeface="HanziPen TC Regular"/>
          <a:sym typeface="HanziPen TC Regular"/>
        </a:defRPr>
      </a:lvl6pPr>
      <a:lvl7pPr marL="4536830" marR="0" indent="-87923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7500" b="0" i="0" u="none" strike="noStrike" cap="none" spc="0" baseline="0">
          <a:solidFill>
            <a:srgbClr val="FFFFFF"/>
          </a:solidFill>
          <a:uFillTx/>
          <a:latin typeface="HanziPen TC Regular"/>
          <a:ea typeface="HanziPen TC Regular"/>
          <a:cs typeface="HanziPen TC Regular"/>
          <a:sym typeface="HanziPen TC Regular"/>
        </a:defRPr>
      </a:lvl7pPr>
      <a:lvl8pPr marL="5146430" marR="0" indent="-87923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7500" b="0" i="0" u="none" strike="noStrike" cap="none" spc="0" baseline="0">
          <a:solidFill>
            <a:srgbClr val="FFFFFF"/>
          </a:solidFill>
          <a:uFillTx/>
          <a:latin typeface="HanziPen TC Regular"/>
          <a:ea typeface="HanziPen TC Regular"/>
          <a:cs typeface="HanziPen TC Regular"/>
          <a:sym typeface="HanziPen TC Regular"/>
        </a:defRPr>
      </a:lvl8pPr>
      <a:lvl9pPr marL="5756030" marR="0" indent="-87923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7500" b="0" i="0" u="none" strike="noStrike" cap="none" spc="0" baseline="0">
          <a:solidFill>
            <a:srgbClr val="FFFFFF"/>
          </a:solidFill>
          <a:uFillTx/>
          <a:latin typeface="HanziPen TC Regular"/>
          <a:ea typeface="HanziPen TC Regular"/>
          <a:cs typeface="HanziPen TC Regular"/>
          <a:sym typeface="HanziPen TC Regular"/>
        </a:defRPr>
      </a:lvl9pPr>
    </p:bodyStyle>
    <p:other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tif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音軌的律動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音軌的律動</a:t>
            </a:r>
          </a:p>
        </p:txBody>
      </p:sp>
      <p:sp>
        <p:nvSpPr>
          <p:cNvPr id="120" name="探討聲音所表現出來的含義…"/>
          <p:cNvSpPr txBox="1">
            <a:spLocks noGrp="1"/>
          </p:cNvSpPr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defTabSz="784225">
              <a:defRPr sz="4100"/>
            </a:pPr>
            <a:r>
              <a:t>探討聲音所表現出來的含義</a:t>
            </a:r>
          </a:p>
          <a:p>
            <a:pPr algn="r" defTabSz="784225">
              <a:defRPr sz="4100"/>
            </a:pPr>
            <a:r>
              <a:t>10827 徐承佑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研究過程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自主學習計畫</a:t>
            </a:r>
          </a:p>
        </p:txBody>
      </p: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7" name="影像圖庫"/>
          <p:cNvGrpSpPr/>
          <p:nvPr/>
        </p:nvGrpSpPr>
        <p:grpSpPr>
          <a:xfrm>
            <a:off x="7370935" y="322436"/>
            <a:ext cx="9197286" cy="13831412"/>
            <a:chOff x="0" y="0"/>
            <a:chExt cx="9197284" cy="13831409"/>
          </a:xfrm>
        </p:grpSpPr>
        <p:pic>
          <p:nvPicPr>
            <p:cNvPr id="145" name="截圖 2023-05-28 下午9.26.54.png" descr="截圖 2023-05-28 下午9.26.54.png"/>
            <p:cNvPicPr>
              <a:picLocks noChangeAspect="1"/>
            </p:cNvPicPr>
            <p:nvPr/>
          </p:nvPicPr>
          <p:blipFill>
            <a:blip r:embed="rId2"/>
            <a:srcRect l="455" r="455"/>
            <a:stretch>
              <a:fillRect/>
            </a:stretch>
          </p:blipFill>
          <p:spPr>
            <a:xfrm>
              <a:off x="0" y="0"/>
              <a:ext cx="9197285" cy="1267571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46" name="說明"/>
            <p:cNvSpPr/>
            <p:nvPr/>
          </p:nvSpPr>
          <p:spPr>
            <a:xfrm>
              <a:off x="0" y="12751909"/>
              <a:ext cx="9197285" cy="10795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76200" tIns="76200" rIns="76200" bIns="76200" numCol="1" anchor="t">
              <a:noAutofit/>
            </a:bodyPr>
            <a:lstStyle/>
            <a:p>
              <a:endParaRPr dirty="0"/>
            </a:p>
          </p:txBody>
        </p:sp>
      </p:grpSp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ABCD之練習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8400">
                <a:latin typeface="Xingkai TC Light"/>
                <a:ea typeface="Xingkai TC Light"/>
                <a:cs typeface="Xingkai TC Light"/>
                <a:sym typeface="Xingkai TC Light"/>
              </a:defRPr>
            </a:lvl1pPr>
          </a:lstStyle>
          <a:p>
            <a:r>
              <a:t>ABCD之練習</a:t>
            </a:r>
          </a:p>
        </p:txBody>
      </p:sp>
      <p:pic>
        <p:nvPicPr>
          <p:cNvPr id="150" name="影像" descr="影像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0527" y="4329308"/>
            <a:ext cx="3164820" cy="3164821"/>
          </a:xfrm>
          <a:prstGeom prst="rect">
            <a:avLst/>
          </a:prstGeom>
          <a:ln w="12700">
            <a:miter lim="400000"/>
          </a:ln>
        </p:spPr>
      </p:pic>
      <p:sp>
        <p:nvSpPr>
          <p:cNvPr id="151" name="紅色為自己。綠色為目標。橙色為干擾"/>
          <p:cNvSpPr txBox="1"/>
          <p:nvPr/>
        </p:nvSpPr>
        <p:spPr>
          <a:xfrm>
            <a:off x="6527798" y="12627181"/>
            <a:ext cx="11341101" cy="1028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b">
            <a:spAutoFit/>
          </a:bodyPr>
          <a:lstStyle/>
          <a:p>
            <a:pPr algn="r">
              <a:defRPr>
                <a:solidFill>
                  <a:schemeClr val="accent5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t>紅色</a:t>
            </a:r>
            <a:r>
              <a:rPr>
                <a:solidFill>
                  <a:srgbClr val="FFFFFF"/>
                </a:solidFill>
              </a:rPr>
              <a:t>為自己。</a:t>
            </a:r>
            <a:r>
              <a:rPr>
                <a:solidFill>
                  <a:schemeClr val="accent2"/>
                </a:solidFill>
              </a:rPr>
              <a:t>綠色</a:t>
            </a:r>
            <a:r>
              <a:rPr>
                <a:solidFill>
                  <a:srgbClr val="FFFFFF"/>
                </a:solidFill>
              </a:rPr>
              <a:t>為目標。</a:t>
            </a:r>
            <a:r>
              <a:rPr>
                <a:solidFill>
                  <a:srgbClr val="E8A432"/>
                </a:solidFill>
              </a:rPr>
              <a:t>橙色</a:t>
            </a:r>
            <a:r>
              <a:rPr>
                <a:solidFill>
                  <a:srgbClr val="FFFFFF"/>
                </a:solidFill>
              </a:rPr>
              <a:t>為干擾</a:t>
            </a:r>
          </a:p>
        </p:txBody>
      </p:sp>
      <p:pic>
        <p:nvPicPr>
          <p:cNvPr id="152" name="影像" descr="影像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00635" y="9379249"/>
            <a:ext cx="3164819" cy="3164821"/>
          </a:xfrm>
          <a:prstGeom prst="rect">
            <a:avLst/>
          </a:prstGeom>
          <a:ln w="12700">
            <a:miter lim="400000"/>
          </a:ln>
        </p:spPr>
      </p:pic>
      <p:pic>
        <p:nvPicPr>
          <p:cNvPr id="153" name="影像" descr="影像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70527" y="9379249"/>
            <a:ext cx="3164820" cy="3164821"/>
          </a:xfrm>
          <a:prstGeom prst="rect">
            <a:avLst/>
          </a:prstGeom>
          <a:ln w="12700">
            <a:miter lim="400000"/>
          </a:ln>
        </p:spPr>
      </p:pic>
      <p:sp>
        <p:nvSpPr>
          <p:cNvPr id="154" name="第一週"/>
          <p:cNvSpPr txBox="1"/>
          <p:nvPr/>
        </p:nvSpPr>
        <p:spPr>
          <a:xfrm>
            <a:off x="2006261" y="3361780"/>
            <a:ext cx="2095501" cy="1028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r>
              <a:t>第一週</a:t>
            </a:r>
          </a:p>
        </p:txBody>
      </p:sp>
      <p:sp>
        <p:nvSpPr>
          <p:cNvPr id="155" name="第五週"/>
          <p:cNvSpPr txBox="1"/>
          <p:nvPr/>
        </p:nvSpPr>
        <p:spPr>
          <a:xfrm>
            <a:off x="2006261" y="8267435"/>
            <a:ext cx="2095501" cy="1028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r>
              <a:t>第五週</a:t>
            </a:r>
          </a:p>
        </p:txBody>
      </p:sp>
      <p:sp>
        <p:nvSpPr>
          <p:cNvPr id="156" name="第四週"/>
          <p:cNvSpPr txBox="1"/>
          <p:nvPr/>
        </p:nvSpPr>
        <p:spPr>
          <a:xfrm>
            <a:off x="18474929" y="3361780"/>
            <a:ext cx="2095501" cy="1028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r>
              <a:t>第四週</a:t>
            </a:r>
          </a:p>
        </p:txBody>
      </p:sp>
      <p:sp>
        <p:nvSpPr>
          <p:cNvPr id="157" name="第八週"/>
          <p:cNvSpPr txBox="1"/>
          <p:nvPr/>
        </p:nvSpPr>
        <p:spPr>
          <a:xfrm>
            <a:off x="18474929" y="8267435"/>
            <a:ext cx="2095501" cy="1028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r>
              <a:t>第八週</a:t>
            </a:r>
          </a:p>
        </p:txBody>
      </p:sp>
      <p:pic>
        <p:nvPicPr>
          <p:cNvPr id="158" name="影像" descr="影像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400635" y="4329308"/>
            <a:ext cx="3164819" cy="3164821"/>
          </a:xfrm>
          <a:prstGeom prst="rect">
            <a:avLst/>
          </a:prstGeom>
          <a:ln w="12700">
            <a:miter lim="400000"/>
          </a:ln>
        </p:spPr>
      </p:pic>
      <p:sp>
        <p:nvSpPr>
          <p:cNvPr id="159" name="第二週"/>
          <p:cNvSpPr txBox="1"/>
          <p:nvPr/>
        </p:nvSpPr>
        <p:spPr>
          <a:xfrm>
            <a:off x="7495817" y="3361780"/>
            <a:ext cx="2095501" cy="1028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r>
              <a:t>第二週</a:t>
            </a:r>
          </a:p>
        </p:txBody>
      </p:sp>
      <p:sp>
        <p:nvSpPr>
          <p:cNvPr id="160" name="第三週"/>
          <p:cNvSpPr txBox="1"/>
          <p:nvPr/>
        </p:nvSpPr>
        <p:spPr>
          <a:xfrm>
            <a:off x="12985374" y="3361780"/>
            <a:ext cx="2095501" cy="1028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r>
              <a:t>第三週</a:t>
            </a:r>
          </a:p>
        </p:txBody>
      </p:sp>
      <p:sp>
        <p:nvSpPr>
          <p:cNvPr id="161" name="加風扇"/>
          <p:cNvSpPr txBox="1"/>
          <p:nvPr/>
        </p:nvSpPr>
        <p:spPr>
          <a:xfrm>
            <a:off x="10134261" y="6343648"/>
            <a:ext cx="2095501" cy="1028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r>
              <a:t>加風扇</a:t>
            </a:r>
          </a:p>
        </p:txBody>
      </p:sp>
      <p:sp>
        <p:nvSpPr>
          <p:cNvPr id="162" name="第六週"/>
          <p:cNvSpPr txBox="1"/>
          <p:nvPr/>
        </p:nvSpPr>
        <p:spPr>
          <a:xfrm>
            <a:off x="7495817" y="8267435"/>
            <a:ext cx="2095501" cy="1028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r>
              <a:t>第六週</a:t>
            </a:r>
          </a:p>
        </p:txBody>
      </p:sp>
      <p:sp>
        <p:nvSpPr>
          <p:cNvPr id="163" name="第七週"/>
          <p:cNvSpPr txBox="1"/>
          <p:nvPr/>
        </p:nvSpPr>
        <p:spPr>
          <a:xfrm>
            <a:off x="12985374" y="8267435"/>
            <a:ext cx="2095501" cy="1028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r>
              <a:t>第七週</a:t>
            </a:r>
          </a:p>
        </p:txBody>
      </p:sp>
      <p:sp>
        <p:nvSpPr>
          <p:cNvPr id="164" name="加風扇"/>
          <p:cNvSpPr txBox="1"/>
          <p:nvPr/>
        </p:nvSpPr>
        <p:spPr>
          <a:xfrm>
            <a:off x="21202800" y="6343648"/>
            <a:ext cx="2095501" cy="1028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r>
              <a:t>加風扇</a:t>
            </a:r>
          </a:p>
        </p:txBody>
      </p:sp>
      <p:sp>
        <p:nvSpPr>
          <p:cNvPr id="165" name="加風扇"/>
          <p:cNvSpPr txBox="1"/>
          <p:nvPr/>
        </p:nvSpPr>
        <p:spPr>
          <a:xfrm>
            <a:off x="10134261" y="11515366"/>
            <a:ext cx="2095501" cy="1028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r>
              <a:t>加風扇</a:t>
            </a:r>
          </a:p>
        </p:txBody>
      </p:sp>
      <p:sp>
        <p:nvSpPr>
          <p:cNvPr id="166" name="加風扇"/>
          <p:cNvSpPr txBox="1"/>
          <p:nvPr/>
        </p:nvSpPr>
        <p:spPr>
          <a:xfrm>
            <a:off x="21202800" y="11515366"/>
            <a:ext cx="2095501" cy="1028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r>
              <a:t>加風扇</a:t>
            </a:r>
          </a:p>
        </p:txBody>
      </p:sp>
      <p:pic>
        <p:nvPicPr>
          <p:cNvPr id="167" name="影像" descr="影像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54794" y="4868945"/>
            <a:ext cx="2095502" cy="2095502"/>
          </a:xfrm>
          <a:prstGeom prst="rect">
            <a:avLst/>
          </a:prstGeom>
          <a:ln w="12700">
            <a:miter lim="400000"/>
          </a:ln>
        </p:spPr>
      </p:pic>
      <p:pic>
        <p:nvPicPr>
          <p:cNvPr id="168" name="影像" descr="影像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871427" y="4868945"/>
            <a:ext cx="2095502" cy="2095502"/>
          </a:xfrm>
          <a:prstGeom prst="rect">
            <a:avLst/>
          </a:prstGeom>
          <a:ln w="12700">
            <a:miter lim="400000"/>
          </a:ln>
        </p:spPr>
      </p:pic>
      <p:pic>
        <p:nvPicPr>
          <p:cNvPr id="169" name="影像" descr="影像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54794" y="9913908"/>
            <a:ext cx="2095502" cy="2095502"/>
          </a:xfrm>
          <a:prstGeom prst="rect">
            <a:avLst/>
          </a:prstGeom>
          <a:ln w="12700">
            <a:miter lim="400000"/>
          </a:ln>
        </p:spPr>
      </p:pic>
      <p:pic>
        <p:nvPicPr>
          <p:cNvPr id="170" name="影像" descr="影像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871427" y="9913908"/>
            <a:ext cx="2095502" cy="209550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心得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心得</a:t>
            </a:r>
          </a:p>
        </p:txBody>
      </p:sp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每一瞬的變化都是具有其意義，任何一瞬聲響往往都代表著好幾種事件的表現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r>
              <a:t>要結合諸多因素方可判斷成功在不同筆法下筆尖接觸到的面積不同，所發出的聲音自然也不同</a:t>
            </a:r>
          </a:p>
          <a:p>
            <a:r>
              <a:t>每一瞬的變化都是具有其意義，任何一瞬聲響往往都代表著好幾種事件的表現</a:t>
            </a:r>
          </a:p>
          <a:p>
            <a:r>
              <a:t>能用最小的活動來換到，幾乎相等的情報</a:t>
            </a:r>
          </a:p>
        </p:txBody>
      </p:sp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感謝聆聽～～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感謝聆聽～～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研究動機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研究動機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聲音是一種神奇的東西，無所不在，或許有人在附近時你會因為各種掩體而看不到他，但是只要他動甚至只要夠安靜哪怕呼吸甚至心跳都可以聽得見，可說在聲音的世界每個都無所遁形，我相信只要抓住細節就可以在聲音的頻率震幅，來了解到所需要的各種信息，以腳步聲為例，當你足夠瞭解時，小至遊戲裡殺人於無形，如鬼魅般行動，大致了解一個人的方向速度心情甚至推斷出誰是誰，音色會暴露一切訊息，物體運動的軌跡遠近停頓方向皆是囊中之物，我想以此方面作為探討，去訓練自己的聽覺。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聲音是一種神奇的東西，無所不在</a:t>
            </a:r>
          </a:p>
          <a:p>
            <a:r>
              <a:t>看得到但不一定聽得到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IMG_1690.jpg" descr="IMG_1690.jpg"/>
          <p:cNvPicPr>
            <a:picLocks noGrp="1" noChangeAspect="1"/>
          </p:cNvPicPr>
          <p:nvPr>
            <p:ph type="pic" idx="21"/>
          </p:nvPr>
        </p:nvPicPr>
        <p:blipFill>
          <a:blip r:embed="rId2"/>
          <a:srcRect l="2473" r="2473"/>
          <a:stretch>
            <a:fillRect/>
          </a:stretch>
        </p:blipFill>
        <p:spPr>
          <a:xfrm>
            <a:off x="13232399" y="119856"/>
            <a:ext cx="8984260" cy="13476391"/>
          </a:xfrm>
          <a:prstGeom prst="rect">
            <a:avLst/>
          </a:prstGeom>
        </p:spPr>
      </p:pic>
      <p:sp>
        <p:nvSpPr>
          <p:cNvPr id="127" name="光錐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10000"/>
            </a:lvl1pPr>
          </a:lstStyle>
          <a:p>
            <a:r>
              <a:t>光錐</a:t>
            </a:r>
          </a:p>
        </p:txBody>
      </p:sp>
      <p:sp>
        <p:nvSpPr>
          <p:cNvPr id="128" name="光的傳播沿著事件軸呈現錐狀，物理學家們稱之為光錐，光錐之外的人們不可能了解光錐內發生的事件。"/>
          <p:cNvSpPr txBox="1">
            <a:spLocks noGrp="1"/>
          </p:cNvSpPr>
          <p:nvPr>
            <p:ph type="body" sz="quarter" idx="1"/>
          </p:nvPr>
        </p:nvSpPr>
        <p:spPr>
          <a:xfrm>
            <a:off x="1790700" y="6891515"/>
            <a:ext cx="10007600" cy="5626101"/>
          </a:xfrm>
          <a:prstGeom prst="rect">
            <a:avLst/>
          </a:prstGeom>
        </p:spPr>
        <p:txBody>
          <a:bodyPr/>
          <a:lstStyle/>
          <a:p>
            <a:pPr algn="l" defTabSz="693419">
              <a:spcBef>
                <a:spcPts val="4900"/>
              </a:spcBef>
              <a:defRPr sz="6299">
                <a:latin typeface="HanziPen TC Regular"/>
                <a:ea typeface="HanziPen TC Regular"/>
                <a:cs typeface="HanziPen TC Regular"/>
                <a:sym typeface="HanziPen TC Regular"/>
              </a:defRPr>
            </a:pPr>
            <a:r>
              <a:t>光的傳播沿著事件軸呈現錐狀，物理學家們稱之為光錐，光錐之外的人們不可能了解光錐內發生的事件。</a:t>
            </a:r>
          </a:p>
          <a:p>
            <a:pPr algn="l" defTabSz="384047">
              <a:defRPr sz="1175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下載 (1).jpeg" descr="下載 (1).jpeg"/>
          <p:cNvPicPr>
            <a:picLocks noGrp="1" noChangeAspect="1"/>
          </p:cNvPicPr>
          <p:nvPr>
            <p:ph type="pic" idx="21"/>
          </p:nvPr>
        </p:nvPicPr>
        <p:blipFill>
          <a:blip r:embed="rId2"/>
          <a:srcRect t="1169" b="1169"/>
          <a:stretch>
            <a:fillRect/>
          </a:stretch>
        </p:blipFill>
        <p:spPr>
          <a:xfrm>
            <a:off x="13750146" y="1499989"/>
            <a:ext cx="7143910" cy="10715865"/>
          </a:xfrm>
          <a:prstGeom prst="rect">
            <a:avLst/>
          </a:prstGeom>
        </p:spPr>
      </p:pic>
      <p:sp>
        <p:nvSpPr>
          <p:cNvPr id="131" name="光錐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10000"/>
            </a:lvl1pPr>
          </a:lstStyle>
          <a:p>
            <a:r>
              <a:t>光錐</a:t>
            </a:r>
          </a:p>
        </p:txBody>
      </p:sp>
      <p:sp>
        <p:nvSpPr>
          <p:cNvPr id="132" name="光的傳播沿著事件軸呈現錐狀，物理學家們稱之為光錐，光錐之外的人們不可能了解光錐內發生的事件。"/>
          <p:cNvSpPr txBox="1"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algn="l" defTabSz="693419">
              <a:spcBef>
                <a:spcPts val="4900"/>
              </a:spcBef>
              <a:defRPr sz="6299">
                <a:latin typeface="HanziPen TC Regular"/>
                <a:ea typeface="HanziPen TC Regular"/>
                <a:cs typeface="HanziPen TC Regular"/>
                <a:sym typeface="HanziPen TC Regular"/>
              </a:defRPr>
            </a:pPr>
            <a:r>
              <a:t>光的傳播沿著事件軸呈現錐狀，物理學家們稱之為光錐，光錐之外的人們不可能了解光錐內發生的事件。</a:t>
            </a:r>
          </a:p>
          <a:p>
            <a:pPr algn="l" defTabSz="384047">
              <a:defRPr sz="1175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可以閉上眼閉上嘴卻不能閉上耳朵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可以閉上眼閉上嘴卻不能閉上耳朵</a:t>
            </a:r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我相信只要抓住細節就可以在聲音的頻率震幅，來了解到所需要的各種信息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marL="422655" indent="-422655"/>
          </a:lstStyle>
          <a:p>
            <a:r>
              <a:t>我相信只要抓住細節就可以在聲音的頻率震幅，來了解到所需要的各種信息</a:t>
            </a:r>
          </a:p>
        </p:txBody>
      </p:sp>
      <p:pic>
        <p:nvPicPr>
          <p:cNvPr id="137" name="影像" descr="影像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22924" y="8738367"/>
            <a:ext cx="6660333" cy="443214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研究目的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研究目的</a:t>
            </a:r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1. 研究abcd每種字母在紙上的運動軌跡之聲音，並在多方干擾之下成功判斷出70%以上的正確回答率…"/>
          <p:cNvSpPr txBox="1">
            <a:spLocks noGrp="1"/>
          </p:cNvSpPr>
          <p:nvPr>
            <p:ph type="body" idx="1"/>
          </p:nvPr>
        </p:nvSpPr>
        <p:spPr>
          <a:xfrm>
            <a:off x="1784350" y="1784349"/>
            <a:ext cx="20815301" cy="10147301"/>
          </a:xfrm>
          <a:prstGeom prst="rect">
            <a:avLst/>
          </a:prstGeom>
        </p:spPr>
        <p:txBody>
          <a:bodyPr/>
          <a:lstStyle/>
          <a:p>
            <a:r>
              <a:t>1. 研究abcd每種字母在紙上的運動軌跡之聲音，並在多方干擾之下成功判斷出70%以上的正確回答率</a:t>
            </a: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Gradient">
  <a:themeElements>
    <a:clrScheme name="Gradient">
      <a:dk1>
        <a:srgbClr val="FFFFFF"/>
      </a:dk1>
      <a:lt1>
        <a:srgbClr val="FF0000"/>
      </a:lt1>
      <a:dk2>
        <a:srgbClr val="A7A7A7"/>
      </a:dk2>
      <a:lt2>
        <a:srgbClr val="535353"/>
      </a:lt2>
      <a:accent1>
        <a:srgbClr val="0065C1"/>
      </a:accent1>
      <a:accent2>
        <a:srgbClr val="189B1A"/>
      </a:accent2>
      <a:accent3>
        <a:srgbClr val="008C91"/>
      </a:accent3>
      <a:accent4>
        <a:srgbClr val="5747C1"/>
      </a:accent4>
      <a:accent5>
        <a:srgbClr val="971817"/>
      </a:accent5>
      <a:accent6>
        <a:srgbClr val="BC8027"/>
      </a:accent6>
      <a:hlink>
        <a:srgbClr val="0000FF"/>
      </a:hlink>
      <a:folHlink>
        <a:srgbClr val="FF00FF"/>
      </a:folHlink>
    </a:clrScheme>
    <a:fontScheme name="Gradient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Gradien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r="18900000" rotWithShape="0">
              <a:srgbClr val="000000">
                <a:alpha val="80000"/>
              </a:srgbClr>
            </a:outerShdw>
          </a:effectLst>
        </a:effectStyle>
        <a:effectStyle>
          <a:effectLst>
            <a:outerShdw blurRad="76200" dir="18900000" rotWithShape="0">
              <a:srgbClr val="000000">
                <a:alpha val="80000"/>
              </a:srgbClr>
            </a:outerShdw>
          </a:effectLst>
        </a:effectStyle>
        <a:effectStyle>
          <a:effectLst>
            <a:outerShdw blurRad="76200" dir="18900000" rotWithShape="0">
              <a:srgbClr val="000000">
                <a:alpha val="8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76200" dir="18900000" rotWithShape="0">
            <a:srgbClr val="000000">
              <a:alpha val="8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200" b="0" i="0" u="none" strike="noStrike" cap="none" spc="0" normalizeH="0" baseline="0">
            <a:ln>
              <a:noFill/>
            </a:ln>
            <a:solidFill>
              <a:srgbClr val="FF0000"/>
            </a:solidFill>
            <a:effectLst/>
            <a:uFillTx/>
            <a:latin typeface="Xingkai TC Light"/>
            <a:ea typeface="Xingkai TC Light"/>
            <a:cs typeface="Xingkai TC Light"/>
            <a:sym typeface="Xingkai TC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76200" dir="18900000" rotWithShape="0">
            <a:srgbClr val="000000">
              <a:alpha val="80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200" b="0" i="0" u="none" strike="noStrike" cap="none" spc="0" normalizeH="0" baseline="0">
            <a:ln>
              <a:noFill/>
            </a:ln>
            <a:solidFill>
              <a:srgbClr val="FF0000"/>
            </a:solidFill>
            <a:effectLst/>
            <a:uFillTx/>
            <a:latin typeface="Xingkai TC Light"/>
            <a:ea typeface="Xingkai TC Light"/>
            <a:cs typeface="Xingkai TC Light"/>
            <a:sym typeface="Xingkai TC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Gradient">
  <a:themeElements>
    <a:clrScheme name="Gradien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65C1"/>
      </a:accent1>
      <a:accent2>
        <a:srgbClr val="189B1A"/>
      </a:accent2>
      <a:accent3>
        <a:srgbClr val="008C91"/>
      </a:accent3>
      <a:accent4>
        <a:srgbClr val="5747C1"/>
      </a:accent4>
      <a:accent5>
        <a:srgbClr val="971817"/>
      </a:accent5>
      <a:accent6>
        <a:srgbClr val="BC8027"/>
      </a:accent6>
      <a:hlink>
        <a:srgbClr val="0000FF"/>
      </a:hlink>
      <a:folHlink>
        <a:srgbClr val="FF00FF"/>
      </a:folHlink>
    </a:clrScheme>
    <a:fontScheme name="Gradient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Gradien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r="18900000" rotWithShape="0">
              <a:srgbClr val="000000">
                <a:alpha val="80000"/>
              </a:srgbClr>
            </a:outerShdw>
          </a:effectLst>
        </a:effectStyle>
        <a:effectStyle>
          <a:effectLst>
            <a:outerShdw blurRad="76200" dir="18900000" rotWithShape="0">
              <a:srgbClr val="000000">
                <a:alpha val="80000"/>
              </a:srgbClr>
            </a:outerShdw>
          </a:effectLst>
        </a:effectStyle>
        <a:effectStyle>
          <a:effectLst>
            <a:outerShdw blurRad="76200" dir="18900000" rotWithShape="0">
              <a:srgbClr val="000000">
                <a:alpha val="8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76200" dir="18900000" rotWithShape="0">
            <a:srgbClr val="000000">
              <a:alpha val="8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200" b="0" i="0" u="none" strike="noStrike" cap="none" spc="0" normalizeH="0" baseline="0">
            <a:ln>
              <a:noFill/>
            </a:ln>
            <a:solidFill>
              <a:srgbClr val="FF0000"/>
            </a:solidFill>
            <a:effectLst/>
            <a:uFillTx/>
            <a:latin typeface="Xingkai TC Light"/>
            <a:ea typeface="Xingkai TC Light"/>
            <a:cs typeface="Xingkai TC Light"/>
            <a:sym typeface="Xingkai TC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76200" dir="18900000" rotWithShape="0">
            <a:srgbClr val="000000">
              <a:alpha val="80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200" b="0" i="0" u="none" strike="noStrike" cap="none" spc="0" normalizeH="0" baseline="0">
            <a:ln>
              <a:noFill/>
            </a:ln>
            <a:solidFill>
              <a:srgbClr val="FF0000"/>
            </a:solidFill>
            <a:effectLst/>
            <a:uFillTx/>
            <a:latin typeface="Xingkai TC Light"/>
            <a:ea typeface="Xingkai TC Light"/>
            <a:cs typeface="Xingkai TC Light"/>
            <a:sym typeface="Xingkai TC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70</Words>
  <Application>Microsoft Macintosh PowerPoint</Application>
  <PresentationFormat>自訂</PresentationFormat>
  <Paragraphs>34</Paragraphs>
  <Slides>15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15</vt:i4>
      </vt:variant>
    </vt:vector>
  </HeadingPairs>
  <TitlesOfParts>
    <vt:vector size="22" baseType="lpstr">
      <vt:lpstr>HanziPen TC Regular</vt:lpstr>
      <vt:lpstr>Xingkai TC Bold</vt:lpstr>
      <vt:lpstr>Xingkai TC Light</vt:lpstr>
      <vt:lpstr>Helvetica</vt:lpstr>
      <vt:lpstr>Helvetica Light</vt:lpstr>
      <vt:lpstr>Helvetica Neue</vt:lpstr>
      <vt:lpstr>Gradient</vt:lpstr>
      <vt:lpstr>音軌的律動</vt:lpstr>
      <vt:lpstr>研究動機</vt:lpstr>
      <vt:lpstr>PowerPoint 簡報</vt:lpstr>
      <vt:lpstr>光錐</vt:lpstr>
      <vt:lpstr>光錐</vt:lpstr>
      <vt:lpstr>PowerPoint 簡報</vt:lpstr>
      <vt:lpstr>PowerPoint 簡報</vt:lpstr>
      <vt:lpstr>研究目的</vt:lpstr>
      <vt:lpstr>PowerPoint 簡報</vt:lpstr>
      <vt:lpstr>自主學習計畫</vt:lpstr>
      <vt:lpstr>PowerPoint 簡報</vt:lpstr>
      <vt:lpstr>ABCD之練習</vt:lpstr>
      <vt:lpstr>心得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音軌的律動</dc:title>
  <cp:lastModifiedBy>東祥 徐</cp:lastModifiedBy>
  <cp:revision>1</cp:revision>
  <dcterms:modified xsi:type="dcterms:W3CDTF">2023-05-28T13:35:26Z</dcterms:modified>
</cp:coreProperties>
</file>