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710"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82682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84640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df982e915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df982e915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5275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df982e9159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df982e915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5601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f982e9159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f982e915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6361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df982e9159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df982e9159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3279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e2088c379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e2088c379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78489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dde2de8d20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dde2de8d20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937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zh-TW"/>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hyperlink" Target="https://kknews.cc/culture/l2qge9.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kknews.cc/culture/jvjmp6l.html" TargetMode="External"/><Relationship Id="rId5" Type="http://schemas.openxmlformats.org/officeDocument/2006/relationships/hyperlink" Target="https://rueylin0119.pixnet.net/blog/post/291706248-%E7%B4%85%E6%A8%93%E5%A4%A2%E7%9A%84%E5%82%B3%E5%A5%87%E7%BE%8E%E9%A3%9F----%E8%B5%B0%E4%BA%86%E5%91%B3%E7%9A%84%E3%80%8C%E8%8C%84%E9%AF%97%E3%80%8D" TargetMode="External"/><Relationship Id="rId4" Type="http://schemas.openxmlformats.org/officeDocument/2006/relationships/hyperlink" Target="https://m.sohu.com/a/334011157_423446/?pvid=000115_3w_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446050" y="0"/>
            <a:ext cx="10036098" cy="5143500"/>
          </a:xfrm>
          <a:prstGeom prst="rect">
            <a:avLst/>
          </a:prstGeom>
          <a:noFill/>
          <a:ln>
            <a:noFill/>
          </a:ln>
        </p:spPr>
      </p:pic>
      <p:sp>
        <p:nvSpPr>
          <p:cNvPr id="55" name="Google Shape;55;p13"/>
          <p:cNvSpPr txBox="1">
            <a:spLocks noGrp="1"/>
          </p:cNvSpPr>
          <p:nvPr>
            <p:ph type="ctrTitle"/>
          </p:nvPr>
        </p:nvSpPr>
        <p:spPr>
          <a:xfrm>
            <a:off x="201063" y="58421"/>
            <a:ext cx="8520600" cy="9870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zh-TW" b="1" dirty="0">
                <a:latin typeface="PMingLiu"/>
                <a:ea typeface="PMingLiu"/>
                <a:cs typeface="PMingLiu"/>
                <a:sym typeface="PMingLiu"/>
              </a:rPr>
              <a:t>紅樓夢飲食文學</a:t>
            </a:r>
            <a:endParaRPr b="1" dirty="0">
              <a:latin typeface="PMingLiu"/>
              <a:ea typeface="PMingLiu"/>
              <a:cs typeface="PMingLiu"/>
              <a:sym typeface="PMingLiu"/>
            </a:endParaRPr>
          </a:p>
        </p:txBody>
      </p:sp>
      <p:sp>
        <p:nvSpPr>
          <p:cNvPr id="56" name="Google Shape;56;p13"/>
          <p:cNvSpPr txBox="1">
            <a:spLocks noGrp="1"/>
          </p:cNvSpPr>
          <p:nvPr>
            <p:ph type="subTitle" idx="1"/>
          </p:nvPr>
        </p:nvSpPr>
        <p:spPr>
          <a:xfrm>
            <a:off x="201063" y="1024319"/>
            <a:ext cx="8520600" cy="1357439"/>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zh-TW" b="1" dirty="0">
                <a:solidFill>
                  <a:schemeClr val="dk1"/>
                </a:solidFill>
              </a:rPr>
              <a:t>報告者:</a:t>
            </a:r>
            <a:endParaRPr b="1" dirty="0">
              <a:solidFill>
                <a:schemeClr val="dk1"/>
              </a:solidFill>
            </a:endParaRPr>
          </a:p>
          <a:p>
            <a:pPr marL="0" lvl="0" indent="0" algn="l" rtl="0">
              <a:spcBef>
                <a:spcPts val="0"/>
              </a:spcBef>
              <a:spcAft>
                <a:spcPts val="0"/>
              </a:spcAft>
              <a:buNone/>
            </a:pPr>
            <a:r>
              <a:rPr lang="zh-TW" b="1" dirty="0">
                <a:solidFill>
                  <a:schemeClr val="dk1"/>
                </a:solidFill>
              </a:rPr>
              <a:t>10921李昀儒</a:t>
            </a:r>
            <a:endParaRPr b="1" dirty="0">
              <a:solidFill>
                <a:schemeClr val="dk1"/>
              </a:solidFill>
            </a:endParaRPr>
          </a:p>
          <a:p>
            <a:pPr marL="0" lvl="0" indent="0" algn="l" rtl="0">
              <a:spcBef>
                <a:spcPts val="0"/>
              </a:spcBef>
              <a:spcAft>
                <a:spcPts val="0"/>
              </a:spcAft>
              <a:buNone/>
            </a:pPr>
            <a:r>
              <a:rPr lang="zh-TW" b="1" dirty="0">
                <a:solidFill>
                  <a:schemeClr val="dk1"/>
                </a:solidFill>
              </a:rPr>
              <a:t>10919</a:t>
            </a:r>
            <a:r>
              <a:rPr lang="zh-TW" b="1" dirty="0" smtClean="0">
                <a:solidFill>
                  <a:schemeClr val="dk1"/>
                </a:solidFill>
              </a:rPr>
              <a:t>何哲安</a:t>
            </a:r>
            <a:endParaRPr lang="en-US" altLang="zh-TW" b="1" dirty="0" smtClean="0">
              <a:solidFill>
                <a:schemeClr val="dk1"/>
              </a:solidFill>
            </a:endParaRPr>
          </a:p>
          <a:p>
            <a:pPr marL="0" lvl="0" indent="0" algn="l" rtl="0">
              <a:spcBef>
                <a:spcPts val="0"/>
              </a:spcBef>
              <a:spcAft>
                <a:spcPts val="0"/>
              </a:spcAft>
              <a:buNone/>
            </a:pPr>
            <a:r>
              <a:rPr lang="zh-TW" altLang="en-US" b="1" dirty="0">
                <a:solidFill>
                  <a:schemeClr val="dk1"/>
                </a:solidFill>
              </a:rPr>
              <a:t>指導</a:t>
            </a:r>
            <a:r>
              <a:rPr lang="zh-TW" altLang="en-US" b="1" dirty="0" smtClean="0">
                <a:solidFill>
                  <a:schemeClr val="dk1"/>
                </a:solidFill>
              </a:rPr>
              <a:t>老師</a:t>
            </a:r>
            <a:r>
              <a:rPr lang="en-US" altLang="zh-TW" b="1" dirty="0" smtClean="0">
                <a:solidFill>
                  <a:schemeClr val="dk1"/>
                </a:solidFill>
              </a:rPr>
              <a:t>:</a:t>
            </a:r>
            <a:r>
              <a:rPr lang="zh-TW" altLang="en-US" b="1" dirty="0">
                <a:solidFill>
                  <a:schemeClr val="dk1"/>
                </a:solidFill>
              </a:rPr>
              <a:t>胡韶</a:t>
            </a:r>
            <a:r>
              <a:rPr lang="zh-TW" altLang="en-US" b="1" dirty="0" smtClean="0">
                <a:solidFill>
                  <a:schemeClr val="dk1"/>
                </a:solidFill>
              </a:rPr>
              <a:t>砡</a:t>
            </a:r>
            <a:endParaRPr lang="en-US" altLang="zh-TW" b="1" dirty="0" smtClean="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0" y="909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TW" sz="5200" b="1">
                <a:latin typeface="PMingLiu"/>
                <a:ea typeface="PMingLiu"/>
                <a:cs typeface="PMingLiu"/>
                <a:sym typeface="PMingLiu"/>
              </a:rPr>
              <a:t>研究動機及目的</a:t>
            </a:r>
            <a:endParaRPr sz="5200" b="1">
              <a:latin typeface="PMingLiu"/>
              <a:ea typeface="PMingLiu"/>
              <a:cs typeface="PMingLiu"/>
              <a:sym typeface="PMingLiu"/>
            </a:endParaRPr>
          </a:p>
        </p:txBody>
      </p:sp>
      <p:sp>
        <p:nvSpPr>
          <p:cNvPr id="62" name="Google Shape;62;p14"/>
          <p:cNvSpPr txBox="1">
            <a:spLocks noGrp="1"/>
          </p:cNvSpPr>
          <p:nvPr>
            <p:ph type="body" idx="1"/>
          </p:nvPr>
        </p:nvSpPr>
        <p:spPr>
          <a:xfrm>
            <a:off x="276300" y="1394300"/>
            <a:ext cx="85914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zh-TW" sz="2100">
                <a:solidFill>
                  <a:schemeClr val="dk1"/>
                </a:solidFill>
                <a:latin typeface="PMingLiu"/>
                <a:ea typeface="PMingLiu"/>
                <a:cs typeface="PMingLiu"/>
                <a:sym typeface="PMingLiu"/>
              </a:rPr>
              <a:t>(  一  )動機</a:t>
            </a:r>
            <a:endParaRPr sz="2100">
              <a:solidFill>
                <a:schemeClr val="dk1"/>
              </a:solidFill>
              <a:latin typeface="PMingLiu"/>
              <a:ea typeface="PMingLiu"/>
              <a:cs typeface="PMingLiu"/>
              <a:sym typeface="PMingLiu"/>
            </a:endParaRPr>
          </a:p>
          <a:p>
            <a:pPr marL="0" lvl="0" indent="0" algn="l" rtl="0">
              <a:spcBef>
                <a:spcPts val="1200"/>
              </a:spcBef>
              <a:spcAft>
                <a:spcPts val="0"/>
              </a:spcAft>
              <a:buNone/>
            </a:pPr>
            <a:r>
              <a:rPr lang="zh-TW" sz="1900">
                <a:solidFill>
                  <a:schemeClr val="dk1"/>
                </a:solidFill>
                <a:latin typeface="PMingLiu"/>
                <a:ea typeface="PMingLiu"/>
                <a:cs typeface="PMingLiu"/>
                <a:sym typeface="PMingLiu"/>
              </a:rPr>
              <a:t>➤現代讀者過於聚焦於文章的劇情及角色雕塑，而時常忽略其用以襯托的物件</a:t>
            </a:r>
            <a:endParaRPr sz="1900">
              <a:solidFill>
                <a:schemeClr val="dk1"/>
              </a:solidFill>
              <a:latin typeface="PMingLiu"/>
              <a:ea typeface="PMingLiu"/>
              <a:cs typeface="PMingLiu"/>
              <a:sym typeface="PMingLiu"/>
            </a:endParaRPr>
          </a:p>
          <a:p>
            <a:pPr marL="0" lvl="0" indent="0" algn="l" rtl="0">
              <a:spcBef>
                <a:spcPts val="1200"/>
              </a:spcBef>
              <a:spcAft>
                <a:spcPts val="0"/>
              </a:spcAft>
              <a:buNone/>
            </a:pPr>
            <a:r>
              <a:rPr lang="zh-TW" sz="2100">
                <a:solidFill>
                  <a:schemeClr val="dk1"/>
                </a:solidFill>
                <a:latin typeface="PMingLiu"/>
                <a:ea typeface="PMingLiu"/>
                <a:cs typeface="PMingLiu"/>
                <a:sym typeface="PMingLiu"/>
              </a:rPr>
              <a:t>(  二  )目的</a:t>
            </a:r>
            <a:endParaRPr sz="2100">
              <a:solidFill>
                <a:schemeClr val="dk1"/>
              </a:solidFill>
              <a:latin typeface="PMingLiu"/>
              <a:ea typeface="PMingLiu"/>
              <a:cs typeface="PMingLiu"/>
              <a:sym typeface="PMingLiu"/>
            </a:endParaRPr>
          </a:p>
          <a:p>
            <a:pPr marL="0" lvl="0" indent="0" algn="l" rtl="0">
              <a:spcBef>
                <a:spcPts val="1200"/>
              </a:spcBef>
              <a:spcAft>
                <a:spcPts val="0"/>
              </a:spcAft>
              <a:buNone/>
            </a:pPr>
            <a:r>
              <a:rPr lang="zh-TW" sz="1900">
                <a:solidFill>
                  <a:schemeClr val="dk1"/>
                </a:solidFill>
                <a:latin typeface="PMingLiu"/>
                <a:ea typeface="PMingLiu"/>
                <a:cs typeface="PMingLiu"/>
                <a:sym typeface="PMingLiu"/>
              </a:rPr>
              <a:t>➤發掘文中在不同場景裡出現的菜餚所代表亦或是暗喻的事物</a:t>
            </a:r>
            <a:endParaRPr sz="1900">
              <a:solidFill>
                <a:schemeClr val="dk1"/>
              </a:solidFill>
              <a:latin typeface="PMingLiu"/>
              <a:ea typeface="PMingLiu"/>
              <a:cs typeface="PMingLiu"/>
              <a:sym typeface="PMingLiu"/>
            </a:endParaRPr>
          </a:p>
          <a:p>
            <a:pPr marL="0" lvl="0" indent="0" algn="l" rtl="0">
              <a:spcBef>
                <a:spcPts val="1200"/>
              </a:spcBef>
              <a:spcAft>
                <a:spcPts val="0"/>
              </a:spcAft>
              <a:buNone/>
            </a:pPr>
            <a:r>
              <a:rPr lang="zh-TW" sz="1900">
                <a:solidFill>
                  <a:schemeClr val="dk1"/>
                </a:solidFill>
                <a:latin typeface="PMingLiu"/>
                <a:ea typeface="PMingLiu"/>
                <a:cs typeface="PMingLiu"/>
                <a:sym typeface="PMingLiu"/>
              </a:rPr>
              <a:t>➤探討現代社會的飲食文化裡是否存在與之相近的食物</a:t>
            </a:r>
            <a:endParaRPr sz="1900">
              <a:solidFill>
                <a:schemeClr val="dk1"/>
              </a:solidFill>
              <a:latin typeface="PMingLiu"/>
              <a:ea typeface="PMingLiu"/>
              <a:cs typeface="PMingLiu"/>
              <a:sym typeface="PMingLiu"/>
            </a:endParaRPr>
          </a:p>
          <a:p>
            <a:pPr marL="0" lvl="0" indent="0" algn="l" rtl="0">
              <a:spcBef>
                <a:spcPts val="1200"/>
              </a:spcBef>
              <a:spcAft>
                <a:spcPts val="1200"/>
              </a:spcAft>
              <a:buClr>
                <a:schemeClr val="dk1"/>
              </a:buClr>
              <a:buSzPts val="1100"/>
              <a:buFont typeface="Arial"/>
              <a:buNone/>
            </a:pPr>
            <a:r>
              <a:rPr lang="zh-TW" sz="1900">
                <a:solidFill>
                  <a:schemeClr val="dk1"/>
                </a:solidFill>
                <a:latin typeface="PMingLiu"/>
                <a:ea typeface="PMingLiu"/>
                <a:cs typeface="PMingLiu"/>
                <a:sym typeface="PMingLiu"/>
              </a:rPr>
              <a:t>➤探討在文中所闡述之食品對於身體的效益是否為真</a:t>
            </a:r>
            <a:endParaRPr sz="1900">
              <a:solidFill>
                <a:schemeClr val="dk1"/>
              </a:solidFill>
              <a:latin typeface="PMingLiu"/>
              <a:ea typeface="PMingLiu"/>
              <a:cs typeface="PMingLiu"/>
              <a:sym typeface="PMingLiu"/>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0" y="1889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TW" sz="5200"/>
              <a:t>糖蒸酥酪</a:t>
            </a:r>
            <a:endParaRPr sz="5200"/>
          </a:p>
        </p:txBody>
      </p:sp>
      <p:pic>
        <p:nvPicPr>
          <p:cNvPr id="68" name="Google Shape;68;p15"/>
          <p:cNvPicPr preferRelativeResize="0"/>
          <p:nvPr/>
        </p:nvPicPr>
        <p:blipFill>
          <a:blip r:embed="rId4">
            <a:alphaModFix/>
          </a:blip>
          <a:stretch>
            <a:fillRect/>
          </a:stretch>
        </p:blipFill>
        <p:spPr>
          <a:xfrm>
            <a:off x="4132025" y="1041875"/>
            <a:ext cx="4570550" cy="3059750"/>
          </a:xfrm>
          <a:prstGeom prst="rect">
            <a:avLst/>
          </a:prstGeom>
          <a:noFill/>
          <a:ln>
            <a:noFill/>
          </a:ln>
        </p:spPr>
      </p:pic>
      <p:sp>
        <p:nvSpPr>
          <p:cNvPr id="69" name="Google Shape;69;p15"/>
          <p:cNvSpPr txBox="1"/>
          <p:nvPr/>
        </p:nvSpPr>
        <p:spPr>
          <a:xfrm>
            <a:off x="0" y="1041875"/>
            <a:ext cx="8520600" cy="398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zh-TW" sz="1900"/>
              <a:t>簡介</a:t>
            </a:r>
            <a:endParaRPr sz="1900"/>
          </a:p>
          <a:p>
            <a:pPr marL="0" lvl="0" indent="0" algn="l" rtl="0">
              <a:spcBef>
                <a:spcPts val="0"/>
              </a:spcBef>
              <a:spcAft>
                <a:spcPts val="0"/>
              </a:spcAft>
              <a:buNone/>
            </a:pPr>
            <a:r>
              <a:rPr lang="zh-TW" sz="1900"/>
              <a:t>➽出自《紅樓夢》第十九回-情切切</a:t>
            </a:r>
            <a:endParaRPr sz="1900"/>
          </a:p>
          <a:p>
            <a:pPr marL="0" lvl="0" indent="0" algn="l" rtl="0">
              <a:spcBef>
                <a:spcPts val="0"/>
              </a:spcBef>
              <a:spcAft>
                <a:spcPts val="0"/>
              </a:spcAft>
              <a:buNone/>
            </a:pPr>
            <a:r>
              <a:rPr lang="zh-TW" sz="1900"/>
              <a:t>良宵花解語•意綿綿靜日玉生香。</a:t>
            </a:r>
            <a:endParaRPr sz="1900"/>
          </a:p>
          <a:p>
            <a:pPr marL="0" lvl="0" indent="0" algn="l" rtl="0">
              <a:spcBef>
                <a:spcPts val="0"/>
              </a:spcBef>
              <a:spcAft>
                <a:spcPts val="0"/>
              </a:spcAft>
              <a:buNone/>
            </a:pPr>
            <a:endParaRPr sz="1900"/>
          </a:p>
          <a:p>
            <a:pPr marL="0" lvl="0" indent="0" algn="l" rtl="0">
              <a:spcBef>
                <a:spcPts val="0"/>
              </a:spcBef>
              <a:spcAft>
                <a:spcPts val="0"/>
              </a:spcAft>
              <a:buNone/>
            </a:pPr>
            <a:r>
              <a:rPr lang="zh-TW" sz="1900"/>
              <a:t>人物刻劃</a:t>
            </a:r>
            <a:endParaRPr sz="1900"/>
          </a:p>
          <a:p>
            <a:pPr marL="0" lvl="0" indent="0" algn="l" rtl="0">
              <a:spcBef>
                <a:spcPts val="0"/>
              </a:spcBef>
              <a:spcAft>
                <a:spcPts val="0"/>
              </a:spcAft>
              <a:buNone/>
            </a:pPr>
            <a:r>
              <a:rPr lang="zh-TW" sz="1900">
                <a:solidFill>
                  <a:schemeClr val="dk1"/>
                </a:solidFill>
              </a:rPr>
              <a:t>➽敘述賈妃對賈寶玉關愛有加，但賈</a:t>
            </a:r>
            <a:endParaRPr sz="1900">
              <a:solidFill>
                <a:schemeClr val="dk1"/>
              </a:solidFill>
            </a:endParaRPr>
          </a:p>
          <a:p>
            <a:pPr marL="0" lvl="0" indent="0" algn="l" rtl="0">
              <a:spcBef>
                <a:spcPts val="0"/>
              </a:spcBef>
              <a:spcAft>
                <a:spcPts val="0"/>
              </a:spcAft>
              <a:buNone/>
            </a:pPr>
            <a:r>
              <a:rPr lang="zh-TW" sz="1900">
                <a:solidFill>
                  <a:schemeClr val="dk1"/>
                </a:solidFill>
              </a:rPr>
              <a:t>寶玉卻疼愛著襲人以及李嬤嬤想得到</a:t>
            </a:r>
            <a:endParaRPr sz="1900">
              <a:solidFill>
                <a:schemeClr val="dk1"/>
              </a:solidFill>
            </a:endParaRPr>
          </a:p>
          <a:p>
            <a:pPr marL="0" lvl="0" indent="0" algn="l" rtl="0">
              <a:spcBef>
                <a:spcPts val="0"/>
              </a:spcBef>
              <a:spcAft>
                <a:spcPts val="0"/>
              </a:spcAft>
              <a:buNone/>
            </a:pPr>
            <a:r>
              <a:rPr lang="zh-TW" sz="1900">
                <a:solidFill>
                  <a:schemeClr val="dk1"/>
                </a:solidFill>
              </a:rPr>
              <a:t>賈寶玉的關注卻失敗了。</a:t>
            </a:r>
            <a:endParaRPr sz="1900">
              <a:solidFill>
                <a:schemeClr val="dk1"/>
              </a:solidFill>
            </a:endParaRPr>
          </a:p>
          <a:p>
            <a:pPr marL="0" lvl="0" indent="0" algn="l" rtl="0">
              <a:spcBef>
                <a:spcPts val="0"/>
              </a:spcBef>
              <a:spcAft>
                <a:spcPts val="0"/>
              </a:spcAft>
              <a:buNone/>
            </a:pPr>
            <a:endParaRPr sz="1900">
              <a:solidFill>
                <a:schemeClr val="dk1"/>
              </a:solidFill>
            </a:endParaRPr>
          </a:p>
          <a:p>
            <a:pPr marL="0" lvl="0" indent="0" algn="l" rtl="0">
              <a:spcBef>
                <a:spcPts val="0"/>
              </a:spcBef>
              <a:spcAft>
                <a:spcPts val="0"/>
              </a:spcAft>
              <a:buNone/>
            </a:pPr>
            <a:r>
              <a:rPr lang="zh-TW" sz="1900">
                <a:solidFill>
                  <a:schemeClr val="dk1"/>
                </a:solidFill>
              </a:rPr>
              <a:t>食品資訊</a:t>
            </a:r>
            <a:endParaRPr sz="1900">
              <a:solidFill>
                <a:schemeClr val="dk1"/>
              </a:solidFill>
            </a:endParaRPr>
          </a:p>
          <a:p>
            <a:pPr marL="0" lvl="0" indent="0" algn="l" rtl="0">
              <a:spcBef>
                <a:spcPts val="0"/>
              </a:spcBef>
              <a:spcAft>
                <a:spcPts val="0"/>
              </a:spcAft>
              <a:buNone/>
            </a:pPr>
            <a:r>
              <a:rPr lang="zh-TW" sz="1900">
                <a:solidFill>
                  <a:schemeClr val="dk1"/>
                </a:solidFill>
              </a:rPr>
              <a:t>➽食材中含有牛奶凸顯賈府的富裕。</a:t>
            </a:r>
            <a:endParaRPr sz="1900">
              <a:solidFill>
                <a:schemeClr val="dk1"/>
              </a:solidFill>
            </a:endParaRPr>
          </a:p>
          <a:p>
            <a:pPr marL="0" lvl="0" indent="0" algn="l" rtl="0">
              <a:spcBef>
                <a:spcPts val="0"/>
              </a:spcBef>
              <a:spcAft>
                <a:spcPts val="0"/>
              </a:spcAft>
              <a:buNone/>
            </a:pPr>
            <a:r>
              <a:rPr lang="zh-TW" sz="1900">
                <a:solidFill>
                  <a:schemeClr val="dk1"/>
                </a:solidFill>
              </a:rPr>
              <a:t>名子中的糖與酪四戶在暗示著此道食品便可能是現代烤布丁的前身。</a:t>
            </a:r>
            <a:endParaRPr sz="1900">
              <a:solidFill>
                <a:schemeClr val="dk1"/>
              </a:solidFill>
            </a:endParaRPr>
          </a:p>
          <a:p>
            <a:pPr marL="0" lvl="0" indent="0" algn="l" rtl="0">
              <a:spcBef>
                <a:spcPts val="0"/>
              </a:spcBef>
              <a:spcAft>
                <a:spcPts val="0"/>
              </a:spcAft>
              <a:buClr>
                <a:schemeClr val="dk1"/>
              </a:buClr>
              <a:buSzPts val="1100"/>
              <a:buFont typeface="Arial"/>
              <a:buNone/>
            </a:pPr>
            <a:endParaRPr sz="19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0" y="1889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TW" sz="5200"/>
              <a:t>蓮葉羹</a:t>
            </a:r>
            <a:endParaRPr sz="5200"/>
          </a:p>
        </p:txBody>
      </p:sp>
      <p:sp>
        <p:nvSpPr>
          <p:cNvPr id="75" name="Google Shape;75;p16"/>
          <p:cNvSpPr txBox="1">
            <a:spLocks noGrp="1"/>
          </p:cNvSpPr>
          <p:nvPr>
            <p:ph type="body" idx="1"/>
          </p:nvPr>
        </p:nvSpPr>
        <p:spPr>
          <a:xfrm>
            <a:off x="0" y="1137325"/>
            <a:ext cx="8520600" cy="3775800"/>
          </a:xfrm>
          <a:prstGeom prst="rect">
            <a:avLst/>
          </a:prstGeom>
        </p:spPr>
        <p:txBody>
          <a:bodyPr spcFirstLastPara="1" wrap="square" lIns="91425" tIns="91425" rIns="91425" bIns="91425" anchor="t" anchorCtr="0">
            <a:normAutofit fontScale="92500" lnSpcReduction="10000"/>
          </a:bodyPr>
          <a:lstStyle/>
          <a:p>
            <a:pPr marL="0" lvl="0" indent="0" algn="l" rtl="0">
              <a:lnSpc>
                <a:spcPct val="100000"/>
              </a:lnSpc>
              <a:spcBef>
                <a:spcPts val="0"/>
              </a:spcBef>
              <a:spcAft>
                <a:spcPts val="0"/>
              </a:spcAft>
              <a:buNone/>
            </a:pPr>
            <a:r>
              <a:rPr lang="zh-TW" sz="1900">
                <a:solidFill>
                  <a:schemeClr val="dk1"/>
                </a:solidFill>
              </a:rPr>
              <a:t>簡介</a:t>
            </a:r>
            <a:endParaRPr sz="1900">
              <a:solidFill>
                <a:schemeClr val="dk1"/>
              </a:solidFill>
            </a:endParaRPr>
          </a:p>
          <a:p>
            <a:pPr marL="0" lvl="0" indent="0" algn="l" rtl="0">
              <a:lnSpc>
                <a:spcPct val="100000"/>
              </a:lnSpc>
              <a:spcBef>
                <a:spcPts val="0"/>
              </a:spcBef>
              <a:spcAft>
                <a:spcPts val="0"/>
              </a:spcAft>
              <a:buNone/>
            </a:pPr>
            <a:r>
              <a:rPr lang="zh-TW" sz="1900">
                <a:solidFill>
                  <a:schemeClr val="dk1"/>
                </a:solidFill>
              </a:rPr>
              <a:t>➽ 出自《紅樓夢》第三十五回-白玉</a:t>
            </a:r>
            <a:endParaRPr sz="1900">
              <a:solidFill>
                <a:schemeClr val="dk1"/>
              </a:solidFill>
            </a:endParaRPr>
          </a:p>
          <a:p>
            <a:pPr marL="0" lvl="0" indent="0" algn="l" rtl="0">
              <a:lnSpc>
                <a:spcPct val="100000"/>
              </a:lnSpc>
              <a:spcBef>
                <a:spcPts val="0"/>
              </a:spcBef>
              <a:spcAft>
                <a:spcPts val="0"/>
              </a:spcAft>
              <a:buNone/>
            </a:pPr>
            <a:r>
              <a:rPr lang="zh-TW" sz="1900">
                <a:solidFill>
                  <a:schemeClr val="dk1"/>
                </a:solidFill>
              </a:rPr>
              <a:t>釧親嚐蓮葉羹•黃金鶯巧結梅花洛。</a:t>
            </a:r>
            <a:endParaRPr sz="1900">
              <a:solidFill>
                <a:schemeClr val="dk1"/>
              </a:solidFill>
            </a:endParaRPr>
          </a:p>
          <a:p>
            <a:pPr marL="0" lvl="0" indent="0" algn="l" rtl="0">
              <a:lnSpc>
                <a:spcPct val="100000"/>
              </a:lnSpc>
              <a:spcBef>
                <a:spcPts val="0"/>
              </a:spcBef>
              <a:spcAft>
                <a:spcPts val="0"/>
              </a:spcAft>
              <a:buNone/>
            </a:pPr>
            <a:endParaRPr sz="1900">
              <a:solidFill>
                <a:schemeClr val="dk1"/>
              </a:solidFill>
            </a:endParaRPr>
          </a:p>
          <a:p>
            <a:pPr marL="0" lvl="0" indent="0" algn="l" rtl="0">
              <a:lnSpc>
                <a:spcPct val="100000"/>
              </a:lnSpc>
              <a:spcBef>
                <a:spcPts val="0"/>
              </a:spcBef>
              <a:spcAft>
                <a:spcPts val="0"/>
              </a:spcAft>
              <a:buNone/>
            </a:pPr>
            <a:endParaRPr sz="1900">
              <a:solidFill>
                <a:schemeClr val="dk1"/>
              </a:solidFill>
            </a:endParaRPr>
          </a:p>
          <a:p>
            <a:pPr marL="0" lvl="0" indent="0" algn="l" rtl="0">
              <a:lnSpc>
                <a:spcPct val="100000"/>
              </a:lnSpc>
              <a:spcBef>
                <a:spcPts val="0"/>
              </a:spcBef>
              <a:spcAft>
                <a:spcPts val="0"/>
              </a:spcAft>
              <a:buNone/>
            </a:pPr>
            <a:r>
              <a:rPr lang="zh-TW" sz="1900">
                <a:solidFill>
                  <a:schemeClr val="dk1"/>
                </a:solidFill>
              </a:rPr>
              <a:t>人物刻劃</a:t>
            </a:r>
            <a:endParaRPr sz="1900">
              <a:solidFill>
                <a:schemeClr val="dk1"/>
              </a:solidFill>
            </a:endParaRPr>
          </a:p>
          <a:p>
            <a:pPr marL="0" lvl="0" indent="0" algn="l" rtl="0">
              <a:lnSpc>
                <a:spcPct val="100000"/>
              </a:lnSpc>
              <a:spcBef>
                <a:spcPts val="0"/>
              </a:spcBef>
              <a:spcAft>
                <a:spcPts val="0"/>
              </a:spcAft>
              <a:buNone/>
            </a:pPr>
            <a:r>
              <a:rPr lang="zh-TW" sz="1900">
                <a:solidFill>
                  <a:schemeClr val="dk1"/>
                </a:solidFill>
              </a:rPr>
              <a:t>➽闡述王夫人及薛姨媽寵愛賈寶玉及</a:t>
            </a:r>
            <a:endParaRPr sz="1900">
              <a:solidFill>
                <a:schemeClr val="dk1"/>
              </a:solidFill>
            </a:endParaRPr>
          </a:p>
          <a:p>
            <a:pPr marL="0" lvl="0" indent="0" algn="l" rtl="0">
              <a:lnSpc>
                <a:spcPct val="100000"/>
              </a:lnSpc>
              <a:spcBef>
                <a:spcPts val="0"/>
              </a:spcBef>
              <a:spcAft>
                <a:spcPts val="0"/>
              </a:spcAft>
              <a:buNone/>
            </a:pPr>
            <a:r>
              <a:rPr lang="zh-TW" sz="1900">
                <a:solidFill>
                  <a:schemeClr val="dk1"/>
                </a:solidFill>
              </a:rPr>
              <a:t>白玉釧對賈寶玉的諒解。</a:t>
            </a:r>
            <a:endParaRPr sz="1900">
              <a:solidFill>
                <a:schemeClr val="dk1"/>
              </a:solidFill>
            </a:endParaRPr>
          </a:p>
          <a:p>
            <a:pPr marL="0" lvl="0" indent="0" algn="l" rtl="0">
              <a:lnSpc>
                <a:spcPct val="100000"/>
              </a:lnSpc>
              <a:spcBef>
                <a:spcPts val="0"/>
              </a:spcBef>
              <a:spcAft>
                <a:spcPts val="0"/>
              </a:spcAft>
              <a:buNone/>
            </a:pPr>
            <a:endParaRPr sz="1900">
              <a:solidFill>
                <a:schemeClr val="dk1"/>
              </a:solidFill>
            </a:endParaRPr>
          </a:p>
          <a:p>
            <a:pPr marL="0" lvl="0" indent="0" algn="l" rtl="0">
              <a:lnSpc>
                <a:spcPct val="100000"/>
              </a:lnSpc>
              <a:spcBef>
                <a:spcPts val="0"/>
              </a:spcBef>
              <a:spcAft>
                <a:spcPts val="0"/>
              </a:spcAft>
              <a:buNone/>
            </a:pPr>
            <a:endParaRPr sz="1900">
              <a:solidFill>
                <a:schemeClr val="dk1"/>
              </a:solidFill>
            </a:endParaRPr>
          </a:p>
          <a:p>
            <a:pPr marL="0" lvl="0" indent="0" algn="l" rtl="0">
              <a:lnSpc>
                <a:spcPct val="100000"/>
              </a:lnSpc>
              <a:spcBef>
                <a:spcPts val="0"/>
              </a:spcBef>
              <a:spcAft>
                <a:spcPts val="0"/>
              </a:spcAft>
              <a:buNone/>
            </a:pPr>
            <a:r>
              <a:rPr lang="zh-TW" sz="1900">
                <a:solidFill>
                  <a:schemeClr val="dk1"/>
                </a:solidFill>
              </a:rPr>
              <a:t>食品資訊</a:t>
            </a:r>
            <a:endParaRPr sz="1900">
              <a:solidFill>
                <a:schemeClr val="dk1"/>
              </a:solidFill>
            </a:endParaRPr>
          </a:p>
          <a:p>
            <a:pPr marL="0" lvl="0" indent="0" algn="l" rtl="0">
              <a:lnSpc>
                <a:spcPct val="100000"/>
              </a:lnSpc>
              <a:spcBef>
                <a:spcPts val="0"/>
              </a:spcBef>
              <a:spcAft>
                <a:spcPts val="0"/>
              </a:spcAft>
              <a:buNone/>
            </a:pPr>
            <a:r>
              <a:rPr lang="zh-TW" sz="1900">
                <a:solidFill>
                  <a:schemeClr val="dk1"/>
                </a:solidFill>
              </a:rPr>
              <a:t>➽蓮葉羹是道湯品，且製作過程繁雜</a:t>
            </a:r>
            <a:endParaRPr sz="1900">
              <a:solidFill>
                <a:schemeClr val="dk1"/>
              </a:solidFill>
            </a:endParaRPr>
          </a:p>
          <a:p>
            <a:pPr marL="0" lvl="0" indent="0" algn="l" rtl="0">
              <a:lnSpc>
                <a:spcPct val="100000"/>
              </a:lnSpc>
              <a:spcBef>
                <a:spcPts val="0"/>
              </a:spcBef>
              <a:spcAft>
                <a:spcPts val="0"/>
              </a:spcAft>
              <a:buNone/>
            </a:pPr>
            <a:r>
              <a:rPr lang="zh-TW" sz="1900">
                <a:solidFill>
                  <a:schemeClr val="dk1"/>
                </a:solidFill>
              </a:rPr>
              <a:t>，雖繁雜但《本草再新》也記載著蓮</a:t>
            </a:r>
            <a:endParaRPr sz="1900">
              <a:solidFill>
                <a:schemeClr val="dk1"/>
              </a:solidFill>
            </a:endParaRPr>
          </a:p>
          <a:p>
            <a:pPr marL="0" lvl="0" indent="0" algn="l" rtl="0">
              <a:lnSpc>
                <a:spcPct val="100000"/>
              </a:lnSpc>
              <a:spcBef>
                <a:spcPts val="0"/>
              </a:spcBef>
              <a:spcAft>
                <a:spcPts val="0"/>
              </a:spcAft>
              <a:buNone/>
            </a:pPr>
            <a:r>
              <a:rPr lang="zh-TW" sz="1900">
                <a:solidFill>
                  <a:schemeClr val="dk1"/>
                </a:solidFill>
              </a:rPr>
              <a:t>葉具有散淤以及清涼解渴的奇效，可見為夏日再合適不過的餐飲。</a:t>
            </a:r>
            <a:endParaRPr sz="1900">
              <a:solidFill>
                <a:schemeClr val="dk1"/>
              </a:solidFill>
            </a:endParaRPr>
          </a:p>
        </p:txBody>
      </p:sp>
      <p:pic>
        <p:nvPicPr>
          <p:cNvPr id="76" name="Google Shape;76;p16"/>
          <p:cNvPicPr preferRelativeResize="0"/>
          <p:nvPr/>
        </p:nvPicPr>
        <p:blipFill>
          <a:blip r:embed="rId4">
            <a:alphaModFix/>
          </a:blip>
          <a:stretch>
            <a:fillRect/>
          </a:stretch>
        </p:blipFill>
        <p:spPr>
          <a:xfrm>
            <a:off x="4198025" y="1016000"/>
            <a:ext cx="4528126" cy="3009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0" y="2492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TW" sz="5200"/>
              <a:t>茄鯗</a:t>
            </a:r>
            <a:endParaRPr sz="5200"/>
          </a:p>
        </p:txBody>
      </p:sp>
      <p:pic>
        <p:nvPicPr>
          <p:cNvPr id="82" name="Google Shape;82;p17"/>
          <p:cNvPicPr preferRelativeResize="0"/>
          <p:nvPr/>
        </p:nvPicPr>
        <p:blipFill>
          <a:blip r:embed="rId4">
            <a:alphaModFix/>
          </a:blip>
          <a:stretch>
            <a:fillRect/>
          </a:stretch>
        </p:blipFill>
        <p:spPr>
          <a:xfrm>
            <a:off x="4140600" y="928137"/>
            <a:ext cx="4620525" cy="3287225"/>
          </a:xfrm>
          <a:prstGeom prst="rect">
            <a:avLst/>
          </a:prstGeom>
          <a:noFill/>
          <a:ln>
            <a:noFill/>
          </a:ln>
        </p:spPr>
      </p:pic>
      <p:sp>
        <p:nvSpPr>
          <p:cNvPr id="83" name="Google Shape;83;p17"/>
          <p:cNvSpPr txBox="1"/>
          <p:nvPr/>
        </p:nvSpPr>
        <p:spPr>
          <a:xfrm>
            <a:off x="90975" y="1122150"/>
            <a:ext cx="8840700" cy="369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zh-TW" sz="1900">
                <a:solidFill>
                  <a:schemeClr val="dk1"/>
                </a:solidFill>
              </a:rPr>
              <a:t>簡介</a:t>
            </a:r>
            <a:endParaRPr sz="1900">
              <a:solidFill>
                <a:schemeClr val="dk1"/>
              </a:solidFill>
            </a:endParaRPr>
          </a:p>
          <a:p>
            <a:pPr marL="0" lvl="0" indent="0" algn="l" rtl="0">
              <a:spcBef>
                <a:spcPts val="0"/>
              </a:spcBef>
              <a:spcAft>
                <a:spcPts val="0"/>
              </a:spcAft>
              <a:buNone/>
            </a:pPr>
            <a:r>
              <a:rPr lang="zh-TW" sz="1900">
                <a:solidFill>
                  <a:schemeClr val="dk1"/>
                </a:solidFill>
              </a:rPr>
              <a:t>➽出自《紅樓夢》第四十一回-賈寶</a:t>
            </a:r>
            <a:endParaRPr sz="1900">
              <a:solidFill>
                <a:schemeClr val="dk1"/>
              </a:solidFill>
            </a:endParaRPr>
          </a:p>
          <a:p>
            <a:pPr marL="0" lvl="0" indent="0" algn="l" rtl="0">
              <a:spcBef>
                <a:spcPts val="0"/>
              </a:spcBef>
              <a:spcAft>
                <a:spcPts val="0"/>
              </a:spcAft>
              <a:buNone/>
            </a:pPr>
            <a:r>
              <a:rPr lang="zh-TW" sz="1900">
                <a:solidFill>
                  <a:schemeClr val="dk1"/>
                </a:solidFill>
              </a:rPr>
              <a:t>玉品茶櫳翠庵•劉姥姥醉臥怡紅院。</a:t>
            </a:r>
            <a:endParaRPr sz="1900">
              <a:solidFill>
                <a:schemeClr val="dk1"/>
              </a:solidFill>
            </a:endParaRPr>
          </a:p>
          <a:p>
            <a:pPr marL="0" lvl="0" indent="0" algn="l" rtl="0">
              <a:spcBef>
                <a:spcPts val="0"/>
              </a:spcBef>
              <a:spcAft>
                <a:spcPts val="0"/>
              </a:spcAft>
              <a:buClr>
                <a:schemeClr val="dk1"/>
              </a:buClr>
              <a:buSzPts val="1100"/>
              <a:buFont typeface="Arial"/>
              <a:buNone/>
            </a:pPr>
            <a:endParaRPr sz="1900">
              <a:solidFill>
                <a:schemeClr val="dk1"/>
              </a:solidFill>
            </a:endParaRPr>
          </a:p>
          <a:p>
            <a:pPr marL="0" lvl="0" indent="0" algn="l" rtl="0">
              <a:spcBef>
                <a:spcPts val="0"/>
              </a:spcBef>
              <a:spcAft>
                <a:spcPts val="0"/>
              </a:spcAft>
              <a:buClr>
                <a:schemeClr val="dk1"/>
              </a:buClr>
              <a:buSzPts val="1100"/>
              <a:buFont typeface="Arial"/>
              <a:buNone/>
            </a:pPr>
            <a:r>
              <a:rPr lang="zh-TW" sz="1900">
                <a:solidFill>
                  <a:schemeClr val="dk1"/>
                </a:solidFill>
              </a:rPr>
              <a:t>人物刻劃</a:t>
            </a:r>
            <a:endParaRPr sz="1900">
              <a:solidFill>
                <a:schemeClr val="dk1"/>
              </a:solidFill>
            </a:endParaRPr>
          </a:p>
          <a:p>
            <a:pPr marL="0" lvl="0" indent="0" algn="l" rtl="0">
              <a:spcBef>
                <a:spcPts val="0"/>
              </a:spcBef>
              <a:spcAft>
                <a:spcPts val="0"/>
              </a:spcAft>
              <a:buNone/>
            </a:pPr>
            <a:r>
              <a:rPr lang="zh-TW" sz="1900">
                <a:solidFill>
                  <a:schemeClr val="dk1"/>
                </a:solidFill>
              </a:rPr>
              <a:t>➽表現出了賈母的慈愛，王熙鳳的不</a:t>
            </a:r>
            <a:endParaRPr sz="1900">
              <a:solidFill>
                <a:schemeClr val="dk1"/>
              </a:solidFill>
            </a:endParaRPr>
          </a:p>
          <a:p>
            <a:pPr marL="0" lvl="0" indent="0" algn="l" rtl="0">
              <a:spcBef>
                <a:spcPts val="0"/>
              </a:spcBef>
              <a:spcAft>
                <a:spcPts val="0"/>
              </a:spcAft>
              <a:buNone/>
            </a:pPr>
            <a:r>
              <a:rPr lang="zh-TW" sz="1900">
                <a:solidFill>
                  <a:schemeClr val="dk1"/>
                </a:solidFill>
              </a:rPr>
              <a:t>屑以及劉姥姥的天真及純樸。</a:t>
            </a:r>
            <a:endParaRPr sz="1900">
              <a:solidFill>
                <a:schemeClr val="dk1"/>
              </a:solidFill>
            </a:endParaRPr>
          </a:p>
          <a:p>
            <a:pPr marL="0" lvl="0" indent="0" algn="l" rtl="0">
              <a:spcBef>
                <a:spcPts val="0"/>
              </a:spcBef>
              <a:spcAft>
                <a:spcPts val="0"/>
              </a:spcAft>
              <a:buClr>
                <a:schemeClr val="dk1"/>
              </a:buClr>
              <a:buSzPts val="1100"/>
              <a:buFont typeface="Arial"/>
              <a:buNone/>
            </a:pPr>
            <a:endParaRPr sz="1900">
              <a:solidFill>
                <a:schemeClr val="dk1"/>
              </a:solidFill>
            </a:endParaRPr>
          </a:p>
          <a:p>
            <a:pPr marL="0" lvl="0" indent="0" algn="l" rtl="0">
              <a:spcBef>
                <a:spcPts val="0"/>
              </a:spcBef>
              <a:spcAft>
                <a:spcPts val="0"/>
              </a:spcAft>
              <a:buClr>
                <a:schemeClr val="dk1"/>
              </a:buClr>
              <a:buSzPts val="1100"/>
              <a:buFont typeface="Arial"/>
              <a:buNone/>
            </a:pPr>
            <a:r>
              <a:rPr lang="zh-TW" sz="1900">
                <a:solidFill>
                  <a:schemeClr val="dk1"/>
                </a:solidFill>
              </a:rPr>
              <a:t>食品資訊</a:t>
            </a:r>
            <a:endParaRPr sz="1900">
              <a:solidFill>
                <a:schemeClr val="dk1"/>
              </a:solidFill>
            </a:endParaRPr>
          </a:p>
          <a:p>
            <a:pPr marL="0" lvl="0" indent="0" algn="l" rtl="0">
              <a:spcBef>
                <a:spcPts val="0"/>
              </a:spcBef>
              <a:spcAft>
                <a:spcPts val="0"/>
              </a:spcAft>
              <a:buNone/>
            </a:pPr>
            <a:r>
              <a:rPr lang="zh-TW" sz="1900">
                <a:solidFill>
                  <a:schemeClr val="dk1"/>
                </a:solidFill>
              </a:rPr>
              <a:t>➽食材內的雞肉極其繁雜的做法凸顯</a:t>
            </a:r>
            <a:endParaRPr sz="1900">
              <a:solidFill>
                <a:schemeClr val="dk1"/>
              </a:solidFill>
            </a:endParaRPr>
          </a:p>
          <a:p>
            <a:pPr marL="0" lvl="0" indent="0" algn="l" rtl="0">
              <a:spcBef>
                <a:spcPts val="0"/>
              </a:spcBef>
              <a:spcAft>
                <a:spcPts val="0"/>
              </a:spcAft>
              <a:buNone/>
            </a:pPr>
            <a:r>
              <a:rPr lang="zh-TW" sz="1900">
                <a:solidFill>
                  <a:schemeClr val="dk1"/>
                </a:solidFill>
              </a:rPr>
              <a:t>了賈府的富裕。其以繁雜步驟使用多</a:t>
            </a:r>
            <a:endParaRPr sz="1900">
              <a:solidFill>
                <a:schemeClr val="dk1"/>
              </a:solidFill>
            </a:endParaRPr>
          </a:p>
          <a:p>
            <a:pPr marL="0" lvl="0" indent="0" algn="l" rtl="0">
              <a:spcBef>
                <a:spcPts val="0"/>
              </a:spcBef>
              <a:spcAft>
                <a:spcPts val="0"/>
              </a:spcAft>
              <a:buClr>
                <a:schemeClr val="dk1"/>
              </a:buClr>
              <a:buSzPts val="1100"/>
              <a:buFont typeface="Arial"/>
              <a:buNone/>
            </a:pPr>
            <a:r>
              <a:rPr lang="zh-TW" sz="1900">
                <a:solidFill>
                  <a:schemeClr val="dk1"/>
                </a:solidFill>
              </a:rPr>
              <a:t>種食材讓主要的食材有其本身以外的味道，其實就是我們現代食物中的醃漬品。</a:t>
            </a:r>
            <a:endParaRPr sz="19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0" y="909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TW" sz="5200" b="1">
                <a:latin typeface="PMingLiu"/>
                <a:ea typeface="PMingLiu"/>
                <a:cs typeface="PMingLiu"/>
                <a:sym typeface="PMingLiu"/>
              </a:rPr>
              <a:t>結論</a:t>
            </a:r>
            <a:endParaRPr sz="5200" b="1">
              <a:latin typeface="PMingLiu"/>
              <a:ea typeface="PMingLiu"/>
              <a:cs typeface="PMingLiu"/>
              <a:sym typeface="PMingLiu"/>
            </a:endParaRPr>
          </a:p>
        </p:txBody>
      </p:sp>
      <p:sp>
        <p:nvSpPr>
          <p:cNvPr id="89" name="Google Shape;89;p18"/>
          <p:cNvSpPr txBox="1">
            <a:spLocks noGrp="1"/>
          </p:cNvSpPr>
          <p:nvPr>
            <p:ph type="body" idx="1"/>
          </p:nvPr>
        </p:nvSpPr>
        <p:spPr>
          <a:xfrm>
            <a:off x="276300" y="1151650"/>
            <a:ext cx="8591400" cy="4732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zh-TW" sz="1900">
                <a:solidFill>
                  <a:schemeClr val="dk1"/>
                </a:solidFill>
                <a:latin typeface="PMingLiu"/>
                <a:ea typeface="PMingLiu"/>
                <a:cs typeface="PMingLiu"/>
                <a:sym typeface="PMingLiu"/>
              </a:rPr>
              <a:t>(  一  )全文觀點</a:t>
            </a:r>
            <a:endParaRPr sz="1900">
              <a:solidFill>
                <a:schemeClr val="dk1"/>
              </a:solidFill>
              <a:latin typeface="PMingLiu"/>
              <a:ea typeface="PMingLiu"/>
              <a:cs typeface="PMingLiu"/>
              <a:sym typeface="PMingLiu"/>
            </a:endParaRPr>
          </a:p>
          <a:p>
            <a:pPr marL="0" lvl="0" indent="0" algn="l" rtl="0">
              <a:spcBef>
                <a:spcPts val="1200"/>
              </a:spcBef>
              <a:spcAft>
                <a:spcPts val="0"/>
              </a:spcAft>
              <a:buClr>
                <a:schemeClr val="dk1"/>
              </a:buClr>
              <a:buSzPts val="1100"/>
              <a:buFont typeface="Arial"/>
              <a:buNone/>
            </a:pPr>
            <a:r>
              <a:rPr lang="zh-TW" sz="1900">
                <a:solidFill>
                  <a:schemeClr val="dk1"/>
                </a:solidFill>
                <a:latin typeface="PMingLiu"/>
                <a:ea typeface="PMingLiu"/>
                <a:cs typeface="PMingLiu"/>
                <a:sym typeface="PMingLiu"/>
              </a:rPr>
              <a:t>➤作者將對人物的描寫融入了飲食之中，不只拘限於行為、言語、打扮之中，也使飲食凸顯了人物形象。</a:t>
            </a:r>
            <a:endParaRPr sz="1900">
              <a:solidFill>
                <a:schemeClr val="dk1"/>
              </a:solidFill>
              <a:latin typeface="PMingLiu"/>
              <a:ea typeface="PMingLiu"/>
              <a:cs typeface="PMingLiu"/>
              <a:sym typeface="PMingLiu"/>
            </a:endParaRPr>
          </a:p>
          <a:p>
            <a:pPr marL="0" lvl="0" indent="0" algn="l" rtl="0">
              <a:spcBef>
                <a:spcPts val="1200"/>
              </a:spcBef>
              <a:spcAft>
                <a:spcPts val="0"/>
              </a:spcAft>
              <a:buClr>
                <a:schemeClr val="dk1"/>
              </a:buClr>
              <a:buSzPts val="1100"/>
              <a:buFont typeface="Arial"/>
              <a:buNone/>
            </a:pPr>
            <a:r>
              <a:rPr lang="zh-TW" sz="1900">
                <a:solidFill>
                  <a:schemeClr val="dk1"/>
                </a:solidFill>
                <a:latin typeface="PMingLiu"/>
                <a:ea typeface="PMingLiu"/>
                <a:cs typeface="PMingLiu"/>
                <a:sym typeface="PMingLiu"/>
              </a:rPr>
              <a:t>(  二  )觀點意義</a:t>
            </a:r>
            <a:endParaRPr sz="1900">
              <a:solidFill>
                <a:schemeClr val="dk1"/>
              </a:solidFill>
              <a:latin typeface="PMingLiu"/>
              <a:ea typeface="PMingLiu"/>
              <a:cs typeface="PMingLiu"/>
              <a:sym typeface="PMingLiu"/>
            </a:endParaRPr>
          </a:p>
          <a:p>
            <a:pPr marL="0" lvl="0" indent="0" algn="l" rtl="0">
              <a:spcBef>
                <a:spcPts val="1200"/>
              </a:spcBef>
              <a:spcAft>
                <a:spcPts val="0"/>
              </a:spcAft>
              <a:buClr>
                <a:schemeClr val="dk1"/>
              </a:buClr>
              <a:buSzPts val="1100"/>
              <a:buFont typeface="Arial"/>
              <a:buNone/>
            </a:pPr>
            <a:r>
              <a:rPr lang="zh-TW" sz="1900">
                <a:solidFill>
                  <a:schemeClr val="dk1"/>
                </a:solidFill>
                <a:latin typeface="PMingLiu"/>
                <a:ea typeface="PMingLiu"/>
                <a:cs typeface="PMingLiu"/>
                <a:sym typeface="PMingLiu"/>
              </a:rPr>
              <a:t>➤對比《紅樓夢》與現代飲食文學中對於飲食及人物的描寫手法，相較之下現代飲食文學中的飲食這一部分依然未融入角色與故事背景中，而比較像是獨立的角色與感情間的橋梁，若是能像《紅樓夢》一樣將飲食融入角色與故事中，一定會更好。</a:t>
            </a:r>
            <a:endParaRPr sz="1900">
              <a:solidFill>
                <a:schemeClr val="dk1"/>
              </a:solidFill>
              <a:latin typeface="PMingLiu"/>
              <a:ea typeface="PMingLiu"/>
              <a:cs typeface="PMingLiu"/>
              <a:sym typeface="PMingLiu"/>
            </a:endParaRPr>
          </a:p>
          <a:p>
            <a:pPr marL="0" lvl="0" indent="0" algn="l" rtl="0">
              <a:spcBef>
                <a:spcPts val="1200"/>
              </a:spcBef>
              <a:spcAft>
                <a:spcPts val="0"/>
              </a:spcAft>
              <a:buClr>
                <a:schemeClr val="dk1"/>
              </a:buClr>
              <a:buSzPts val="1100"/>
              <a:buFont typeface="Arial"/>
              <a:buNone/>
            </a:pPr>
            <a:endParaRPr sz="1900">
              <a:solidFill>
                <a:schemeClr val="dk1"/>
              </a:solidFill>
              <a:latin typeface="PMingLiu"/>
              <a:ea typeface="PMingLiu"/>
              <a:cs typeface="PMingLiu"/>
              <a:sym typeface="PMingLiu"/>
            </a:endParaRPr>
          </a:p>
          <a:p>
            <a:pPr marL="0" lvl="0" indent="0" algn="l" rtl="0">
              <a:spcBef>
                <a:spcPts val="1200"/>
              </a:spcBef>
              <a:spcAft>
                <a:spcPts val="1200"/>
              </a:spcAft>
              <a:buClr>
                <a:schemeClr val="dk1"/>
              </a:buClr>
              <a:buSzPts val="1100"/>
              <a:buFont typeface="Arial"/>
              <a:buNone/>
            </a:pPr>
            <a:endParaRPr sz="1900">
              <a:solidFill>
                <a:schemeClr val="dk1"/>
              </a:solidFill>
              <a:latin typeface="PMingLiu"/>
              <a:ea typeface="PMingLiu"/>
              <a:cs typeface="PMingLiu"/>
              <a:sym typeface="PMingLiu"/>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3"/>
        <p:cNvGrpSpPr/>
        <p:nvPr/>
      </p:nvGrpSpPr>
      <p:grpSpPr>
        <a:xfrm>
          <a:off x="0" y="0"/>
          <a:ext cx="0" cy="0"/>
          <a:chOff x="0" y="0"/>
          <a:chExt cx="0" cy="0"/>
        </a:xfrm>
      </p:grpSpPr>
      <p:sp>
        <p:nvSpPr>
          <p:cNvPr id="94" name="Google Shape;94;p19"/>
          <p:cNvSpPr txBox="1"/>
          <p:nvPr/>
        </p:nvSpPr>
        <p:spPr>
          <a:xfrm>
            <a:off x="0" y="165700"/>
            <a:ext cx="8119500" cy="985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zh-TW" sz="5200"/>
              <a:t>參考資料來源</a:t>
            </a:r>
            <a:endParaRPr sz="5200"/>
          </a:p>
        </p:txBody>
      </p:sp>
      <p:sp>
        <p:nvSpPr>
          <p:cNvPr id="95" name="Google Shape;95;p19"/>
          <p:cNvSpPr txBox="1"/>
          <p:nvPr/>
        </p:nvSpPr>
        <p:spPr>
          <a:xfrm>
            <a:off x="90450" y="1060525"/>
            <a:ext cx="8963100" cy="363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zh-TW"/>
              <a:t>紅樓夢裡的10道美食，聽名字就流口水，你可能一樣都沒吃過 </a:t>
            </a:r>
            <a:endParaRPr/>
          </a:p>
          <a:p>
            <a:pPr marL="0" lvl="0" indent="0" algn="l" rtl="0">
              <a:spcBef>
                <a:spcPts val="0"/>
              </a:spcBef>
              <a:spcAft>
                <a:spcPts val="0"/>
              </a:spcAft>
              <a:buNone/>
            </a:pPr>
            <a:r>
              <a:rPr lang="zh-TW" u="sng">
                <a:solidFill>
                  <a:schemeClr val="hlink"/>
                </a:solidFill>
                <a:hlinkClick r:id="rId4"/>
              </a:rPr>
              <a:t>https://m.sohu.com/a/334011157_423446/?pvid=000115_3w_a</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zh-TW"/>
              <a:t>紅樓夢的傳奇美食--走了味的「茄鯗」</a:t>
            </a:r>
            <a:endParaRPr/>
          </a:p>
          <a:p>
            <a:pPr marL="0" lvl="0" indent="0" algn="l" rtl="0">
              <a:spcBef>
                <a:spcPts val="0"/>
              </a:spcBef>
              <a:spcAft>
                <a:spcPts val="0"/>
              </a:spcAft>
              <a:buNone/>
            </a:pPr>
            <a:r>
              <a:rPr lang="zh-TW" u="sng">
                <a:solidFill>
                  <a:schemeClr val="hlink"/>
                </a:solidFill>
                <a:hlinkClick r:id="rId5"/>
              </a:rPr>
              <a:t>https://rueylin0119.pixnet.net/blog/post/291706248-%E7%B4%85%E6%A8%93%E5%A4%A2%E7%9A%84%E5%82%B3%E5%A5%87%E7%BE%8E%E9%A3%9F----%E8%B5%B0%E4%BA%86%E5%91%B3%E7%9A%84%E3%80%8C%E8%8C%84%E9%AF%97%E3%80%8D</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zh-TW"/>
              <a:t>《紅樓夢》裡面出現的食物放到現代來，究竟是什麼？</a:t>
            </a:r>
            <a:endParaRPr/>
          </a:p>
          <a:p>
            <a:pPr marL="0" lvl="0" indent="0" algn="l" rtl="0">
              <a:spcBef>
                <a:spcPts val="0"/>
              </a:spcBef>
              <a:spcAft>
                <a:spcPts val="0"/>
              </a:spcAft>
              <a:buNone/>
            </a:pPr>
            <a:r>
              <a:rPr lang="zh-TW" u="sng">
                <a:solidFill>
                  <a:schemeClr val="hlink"/>
                </a:solidFill>
                <a:hlinkClick r:id="rId6"/>
              </a:rPr>
              <a:t>https://kknews.cc/culture/jvjmp6l.html</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zh-TW"/>
              <a:t>寶玉挨打後想吃的蓮葉羹，金玉滿堂的賈府，飲食精細可見一斑</a:t>
            </a:r>
            <a:endParaRPr/>
          </a:p>
          <a:p>
            <a:pPr marL="0" lvl="0" indent="0" algn="l" rtl="0">
              <a:spcBef>
                <a:spcPts val="0"/>
              </a:spcBef>
              <a:spcAft>
                <a:spcPts val="0"/>
              </a:spcAft>
              <a:buNone/>
            </a:pPr>
            <a:r>
              <a:rPr lang="zh-TW" u="sng">
                <a:solidFill>
                  <a:schemeClr val="hlink"/>
                </a:solidFill>
                <a:hlinkClick r:id="rId7"/>
              </a:rPr>
              <a:t>https://kknews.cc/culture/l2qge9.html</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809</Words>
  <Application>Microsoft Office PowerPoint</Application>
  <PresentationFormat>如螢幕大小 (16:9)</PresentationFormat>
  <Paragraphs>71</Paragraphs>
  <Slides>7</Slides>
  <Notes>7</Notes>
  <HiddenSlides>0</HiddenSlides>
  <MMClips>0</MMClips>
  <ScaleCrop>false</ScaleCrop>
  <HeadingPairs>
    <vt:vector size="6" baseType="variant">
      <vt:variant>
        <vt:lpstr>使用字型</vt:lpstr>
      </vt:variant>
      <vt:variant>
        <vt:i4>2</vt:i4>
      </vt:variant>
      <vt:variant>
        <vt:lpstr>佈景主題</vt:lpstr>
      </vt:variant>
      <vt:variant>
        <vt:i4>1</vt:i4>
      </vt:variant>
      <vt:variant>
        <vt:lpstr>投影片標題</vt:lpstr>
      </vt:variant>
      <vt:variant>
        <vt:i4>7</vt:i4>
      </vt:variant>
    </vt:vector>
  </HeadingPairs>
  <TitlesOfParts>
    <vt:vector size="10" baseType="lpstr">
      <vt:lpstr>PMingLiu</vt:lpstr>
      <vt:lpstr>Arial</vt:lpstr>
      <vt:lpstr>Simple Light</vt:lpstr>
      <vt:lpstr>紅樓夢飲食文學</vt:lpstr>
      <vt:lpstr>研究動機及目的</vt:lpstr>
      <vt:lpstr>糖蒸酥酪</vt:lpstr>
      <vt:lpstr>蓮葉羹</vt:lpstr>
      <vt:lpstr>茄鯗</vt:lpstr>
      <vt:lpstr>結論</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紅樓夢飲食文學</dc:title>
  <dc:creator>user</dc:creator>
  <cp:lastModifiedBy>user</cp:lastModifiedBy>
  <cp:revision>2</cp:revision>
  <dcterms:modified xsi:type="dcterms:W3CDTF">2021-06-30T08:49:58Z</dcterms:modified>
</cp:coreProperties>
</file>