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PT Sans Narrow"/>
      <p:regular r:id="rId17"/>
      <p:bold r:id="rId18"/>
    </p:embeddedFon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3" roundtripDataSignature="AMtx7miBL2UsIHlKnFfJr+wtJQqQT+jb7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slide" Target="slides/slide6.xml"/><Relationship Id="rId22" Type="http://schemas.openxmlformats.org/officeDocument/2006/relationships/font" Target="fonts/OpenSans-boldItalic.fntdata"/><Relationship Id="rId10" Type="http://schemas.openxmlformats.org/officeDocument/2006/relationships/slide" Target="slides/slide5.xml"/><Relationship Id="rId21" Type="http://schemas.openxmlformats.org/officeDocument/2006/relationships/font" Target="fonts/OpenSans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PTSansNarrow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regular.fntdata"/><Relationship Id="rId6" Type="http://schemas.openxmlformats.org/officeDocument/2006/relationships/slide" Target="slides/slide1.xml"/><Relationship Id="rId18" Type="http://schemas.openxmlformats.org/officeDocument/2006/relationships/font" Target="fonts/PTSansNarrow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3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13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13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1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13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13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13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13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2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22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22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5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16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1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" name="Google Shape;47;p2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20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20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2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1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i="0" sz="3600" u="none" cap="none" strike="noStrik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storm.mg/lifestyle/155240?page=1" TargetMode="External"/><Relationship Id="rId4" Type="http://schemas.openxmlformats.org/officeDocument/2006/relationships/hyperlink" Target="https://korean.com.tw/2020/04/21/%E9%9F%93%E5%9C%8B%E8%81%B7%E5%A0%B4%E6%96%87%E5%8C%96%E8%88%87%E7%94%9F%E6%B4%BB%E6%B7%B1%E5%85%A5%E5%88%86%E6%9E%90%EF%BC%81/" TargetMode="External"/><Relationship Id="rId9" Type="http://schemas.openxmlformats.org/officeDocument/2006/relationships/hyperlink" Target="https://www.creatrip.com/news/2654" TargetMode="External"/><Relationship Id="rId5" Type="http://schemas.openxmlformats.org/officeDocument/2006/relationships/hyperlink" Target="https://today.line.me/tw/v2/article/YWemkP" TargetMode="External"/><Relationship Id="rId6" Type="http://schemas.openxmlformats.org/officeDocument/2006/relationships/hyperlink" Target="https://1applehealth.com/info/6416728" TargetMode="External"/><Relationship Id="rId7" Type="http://schemas.openxmlformats.org/officeDocument/2006/relationships/hyperlink" Target="https://www.storm.mg/lifestyle/469842?mode=whole" TargetMode="External"/><Relationship Id="rId8" Type="http://schemas.openxmlformats.org/officeDocument/2006/relationships/hyperlink" Target="https://www.businessweekly.com.tw/careers/blog/16249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beauty-upgrade.tw/38308/" TargetMode="External"/><Relationship Id="rId4" Type="http://schemas.openxmlformats.org/officeDocument/2006/relationships/hyperlink" Target="https://www.wishnote.tw/#!/menu=landing&amp;content_id=127522" TargetMode="External"/><Relationship Id="rId9" Type="http://schemas.openxmlformats.org/officeDocument/2006/relationships/hyperlink" Target="https://www.thenewslens.com/article/96839/page2" TargetMode="External"/><Relationship Id="rId5" Type="http://schemas.openxmlformats.org/officeDocument/2006/relationships/hyperlink" Target="https://www.creatrip.com/blog/4474" TargetMode="External"/><Relationship Id="rId6" Type="http://schemas.openxmlformats.org/officeDocument/2006/relationships/hyperlink" Target="https://ctee.com.tw/bookstore/magazine/621428.html" TargetMode="External"/><Relationship Id="rId7" Type="http://schemas.openxmlformats.org/officeDocument/2006/relationships/hyperlink" Target="https://www.taisounds.com/Global/Top-News/China/uid4616117362" TargetMode="External"/><Relationship Id="rId8" Type="http://schemas.openxmlformats.org/officeDocument/2006/relationships/hyperlink" Target="https://www.niusnews.com/=P0wg82w0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ctrTitle"/>
          </p:nvPr>
        </p:nvSpPr>
        <p:spPr>
          <a:xfrm>
            <a:off x="1003650" y="1751764"/>
            <a:ext cx="7136700" cy="102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zh-TW"/>
              <a:t>韓國職場文化</a:t>
            </a:r>
            <a:endParaRPr/>
          </a:p>
        </p:txBody>
      </p:sp>
      <p:sp>
        <p:nvSpPr>
          <p:cNvPr id="67" name="Google Shape;67;p1"/>
          <p:cNvSpPr txBox="1"/>
          <p:nvPr>
            <p:ph idx="1" type="subTitle"/>
          </p:nvPr>
        </p:nvSpPr>
        <p:spPr>
          <a:xfrm>
            <a:off x="2137225" y="2850039"/>
            <a:ext cx="4870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zh-TW" sz="2000"/>
              <a:t>吳晏姍、陳彥霖、陳婕瑩、翁禕晞、</a:t>
            </a:r>
            <a:endParaRPr b="1" sz="2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zh-TW" sz="2000"/>
              <a:t>潘沛綺、蔡筠誼</a:t>
            </a:r>
            <a:endParaRPr b="1" sz="2000"/>
          </a:p>
        </p:txBody>
      </p:sp>
      <p:sp>
        <p:nvSpPr>
          <p:cNvPr id="68" name="Google Shape;68;p1"/>
          <p:cNvSpPr txBox="1"/>
          <p:nvPr/>
        </p:nvSpPr>
        <p:spPr>
          <a:xfrm>
            <a:off x="2521483" y="2319054"/>
            <a:ext cx="43833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"/>
          <p:cNvSpPr txBox="1"/>
          <p:nvPr>
            <p:ph type="title"/>
          </p:nvPr>
        </p:nvSpPr>
        <p:spPr>
          <a:xfrm>
            <a:off x="311700" y="148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zh-TW"/>
              <a:t>參考文獻</a:t>
            </a:r>
            <a:endParaRPr/>
          </a:p>
        </p:txBody>
      </p:sp>
      <p:sp>
        <p:nvSpPr>
          <p:cNvPr id="140" name="Google Shape;140;p10"/>
          <p:cNvSpPr txBox="1"/>
          <p:nvPr>
            <p:ph idx="1" type="body"/>
          </p:nvPr>
        </p:nvSpPr>
        <p:spPr>
          <a:xfrm>
            <a:off x="155850" y="923450"/>
            <a:ext cx="8832300" cy="3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https://www.storm.mg/lifestyle/155240?page=1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zh-TW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https://korean.com.tw/2020/04/21/%E9%9F%93%E5%9C%8B%E8%81%B7%E5%A0%B4%E6%96%87%E5%8C%96%E8%88%87%E7%94%9F%E6%B4%BB%E6%B7%B1%E5%85%A5%E5%88%86%E6%9E%90%EF%BC%81/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zh-TW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https://today.line.me/tw/v2/article/YWemkP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zh-TW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https://1applehealth.com/info/6416728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zh-TW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https://www.storm.mg/lifestyle/469842?mode=whole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zh-TW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https://www.businessweekly.com.tw/careers/blog/16249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zh-TW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https://www.creatrip.com/news/2654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"/>
          <p:cNvSpPr txBox="1"/>
          <p:nvPr>
            <p:ph idx="1" type="body"/>
          </p:nvPr>
        </p:nvSpPr>
        <p:spPr>
          <a:xfrm>
            <a:off x="311700" y="730050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zh-TW" sz="14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https://beauty-upgrade.tw/38308/</a:t>
            </a: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zh-TW" sz="14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https://www.wishnote.tw/#!/menu=landing&amp;content_id=127522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zh-TW" sz="14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https://www.creatrip.com/blog/4474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zh-TW" sz="14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https://ctee.com.tw/bookstore/magazine/621428.html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zh-TW" sz="14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https://www.taisounds.com/Global/Top-News/China/uid4616117362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zh-TW" sz="14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https://www.niusnews.com/=P0wg82w0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zh-TW" sz="14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https://www.thenewslens.com/article/96839/page2</a:t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zh-TW"/>
              <a:t>目錄</a:t>
            </a:r>
            <a:endParaRPr/>
          </a:p>
        </p:txBody>
      </p:sp>
      <p:sp>
        <p:nvSpPr>
          <p:cNvPr id="74" name="Google Shape;74;p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zh-TW" sz="2100"/>
              <a:t>升遷與薪水</a:t>
            </a:r>
            <a:endParaRPr b="1"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zh-TW" sz="2100"/>
              <a:t>前後輩關係</a:t>
            </a:r>
            <a:endParaRPr b="1"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zh-TW" sz="2100"/>
              <a:t>聚餐及飲酒文化</a:t>
            </a:r>
            <a:endParaRPr b="1"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zh-TW" sz="2100"/>
              <a:t>壓力來源</a:t>
            </a:r>
            <a:endParaRPr b="1"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zh-TW" sz="2100"/>
              <a:t>總結</a:t>
            </a:r>
            <a:endParaRPr b="1"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zh-TW" sz="2100"/>
              <a:t>心得</a:t>
            </a:r>
            <a:endParaRPr b="1"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b="1" lang="zh-TW" sz="2100"/>
              <a:t>參考文獻</a:t>
            </a:r>
            <a:endParaRPr b="1" sz="2100"/>
          </a:p>
        </p:txBody>
      </p:sp>
      <p:pic>
        <p:nvPicPr>
          <p:cNvPr id="75" name="Google Shape;7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2428" y="1494313"/>
            <a:ext cx="4491248" cy="284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zh-TW"/>
              <a:t>職場升遷</a:t>
            </a:r>
            <a:endParaRPr/>
          </a:p>
        </p:txBody>
      </p:sp>
      <p:sp>
        <p:nvSpPr>
          <p:cNvPr id="81" name="Google Shape;81;p3"/>
          <p:cNvSpPr txBox="1"/>
          <p:nvPr>
            <p:ph idx="1" type="body"/>
          </p:nvPr>
        </p:nvSpPr>
        <p:spPr>
          <a:xfrm>
            <a:off x="5862725" y="576650"/>
            <a:ext cx="2317200" cy="38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zh-TW" sz="1642">
                <a:solidFill>
                  <a:srgbClr val="1C4587"/>
                </a:solidFill>
                <a:highlight>
                  <a:srgbClr val="FFFFFF"/>
                </a:highlight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b="1" lang="zh-TW" sz="1942">
                <a:solidFill>
                  <a:srgbClr val="1C4587"/>
                </a:solidFill>
                <a:highlight>
                  <a:srgbClr val="FFFFFF"/>
                </a:highlight>
                <a:latin typeface="Malgun Gothic"/>
                <a:ea typeface="Malgun Gothic"/>
                <a:cs typeface="Malgun Gothic"/>
                <a:sym typeface="Malgun Gothic"/>
              </a:rPr>
              <a:t>職稱與階級</a:t>
            </a:r>
            <a:endParaRPr b="1" sz="1942">
              <a:solidFill>
                <a:srgbClr val="1C4587"/>
              </a:solidFill>
              <a:highlight>
                <a:srgbClr val="FFFFFF"/>
              </a:highlight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lnSpc>
                <a:spcPct val="105000"/>
              </a:lnSpc>
              <a:spcBef>
                <a:spcPts val="1100"/>
              </a:spcBef>
              <a:spcAft>
                <a:spcPts val="0"/>
              </a:spcAft>
              <a:buSzPts val="605"/>
              <a:buNone/>
            </a:pPr>
            <a:r>
              <a:rPr lang="zh-TW" sz="1942">
                <a:solidFill>
                  <a:srgbClr val="FFFFFF"/>
                </a:solidFill>
                <a:highlight>
                  <a:srgbClr val="33CCCC"/>
                </a:highlight>
                <a:latin typeface="Malgun Gothic"/>
                <a:ea typeface="Malgun Gothic"/>
                <a:cs typeface="Malgun Gothic"/>
                <a:sym typeface="Malgun Gothic"/>
              </a:rPr>
              <a:t> 회장 </a:t>
            </a:r>
            <a:r>
              <a:rPr lang="zh-TW" sz="1942">
                <a:solidFill>
                  <a:srgbClr val="33CCCC"/>
                </a:solidFill>
                <a:highlight>
                  <a:srgbClr val="FFFFFF"/>
                </a:highlight>
                <a:latin typeface="Malgun Gothic"/>
                <a:ea typeface="Malgun Gothic"/>
                <a:cs typeface="Malgun Gothic"/>
                <a:sym typeface="Malgun Gothic"/>
              </a:rPr>
              <a:t> 董事長</a:t>
            </a:r>
            <a:endParaRPr sz="1942">
              <a:solidFill>
                <a:srgbClr val="33CCCC"/>
              </a:solidFill>
              <a:highlight>
                <a:srgbClr val="FFFFFF"/>
              </a:highlight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lnSpc>
                <a:spcPct val="105000"/>
              </a:lnSpc>
              <a:spcBef>
                <a:spcPts val="1100"/>
              </a:spcBef>
              <a:spcAft>
                <a:spcPts val="0"/>
              </a:spcAft>
              <a:buSzPts val="605"/>
              <a:buNone/>
            </a:pPr>
            <a:r>
              <a:rPr lang="zh-TW" sz="1942">
                <a:solidFill>
                  <a:srgbClr val="33CCCC"/>
                </a:solidFill>
                <a:highlight>
                  <a:srgbClr val="FFFFFF"/>
                </a:highlight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zh-TW" sz="1942">
                <a:solidFill>
                  <a:srgbClr val="FFFFFF"/>
                </a:solidFill>
                <a:highlight>
                  <a:srgbClr val="33CCCC"/>
                </a:highlight>
                <a:latin typeface="Malgun Gothic"/>
                <a:ea typeface="Malgun Gothic"/>
                <a:cs typeface="Malgun Gothic"/>
                <a:sym typeface="Malgun Gothic"/>
              </a:rPr>
              <a:t> 사장 </a:t>
            </a:r>
            <a:r>
              <a:rPr lang="zh-TW" sz="1942">
                <a:solidFill>
                  <a:srgbClr val="33CCCC"/>
                </a:solidFill>
                <a:highlight>
                  <a:srgbClr val="FFFFFF"/>
                </a:highlight>
                <a:latin typeface="Malgun Gothic"/>
                <a:ea typeface="Malgun Gothic"/>
                <a:cs typeface="Malgun Gothic"/>
                <a:sym typeface="Malgun Gothic"/>
              </a:rPr>
              <a:t> 總經理</a:t>
            </a:r>
            <a:endParaRPr sz="1942">
              <a:solidFill>
                <a:srgbClr val="33CCCC"/>
              </a:solidFill>
              <a:highlight>
                <a:srgbClr val="FFFFFF"/>
              </a:highlight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lnSpc>
                <a:spcPct val="105000"/>
              </a:lnSpc>
              <a:spcBef>
                <a:spcPts val="1100"/>
              </a:spcBef>
              <a:spcAft>
                <a:spcPts val="0"/>
              </a:spcAft>
              <a:buSzPts val="605"/>
              <a:buNone/>
            </a:pPr>
            <a:r>
              <a:rPr lang="zh-TW" sz="1942">
                <a:solidFill>
                  <a:srgbClr val="33CCCC"/>
                </a:solidFill>
                <a:highlight>
                  <a:srgbClr val="FFFFFF"/>
                </a:highlight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zh-TW" sz="1942">
                <a:solidFill>
                  <a:srgbClr val="FFFFFF"/>
                </a:solidFill>
                <a:highlight>
                  <a:srgbClr val="33CCCC"/>
                </a:highlight>
                <a:latin typeface="Malgun Gothic"/>
                <a:ea typeface="Malgun Gothic"/>
                <a:cs typeface="Malgun Gothic"/>
                <a:sym typeface="Malgun Gothic"/>
              </a:rPr>
              <a:t> 이사 </a:t>
            </a:r>
            <a:r>
              <a:rPr lang="zh-TW" sz="1942">
                <a:solidFill>
                  <a:srgbClr val="33CCCC"/>
                </a:solidFill>
                <a:highlight>
                  <a:srgbClr val="FFFFFF"/>
                </a:highlight>
                <a:latin typeface="Malgun Gothic"/>
                <a:ea typeface="Malgun Gothic"/>
                <a:cs typeface="Malgun Gothic"/>
                <a:sym typeface="Malgun Gothic"/>
              </a:rPr>
              <a:t> 理事</a:t>
            </a:r>
            <a:endParaRPr sz="1942">
              <a:solidFill>
                <a:srgbClr val="33CCCC"/>
              </a:solidFill>
              <a:highlight>
                <a:srgbClr val="FFFFFF"/>
              </a:highlight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lnSpc>
                <a:spcPct val="105000"/>
              </a:lnSpc>
              <a:spcBef>
                <a:spcPts val="1100"/>
              </a:spcBef>
              <a:spcAft>
                <a:spcPts val="0"/>
              </a:spcAft>
              <a:buSzPts val="605"/>
              <a:buNone/>
            </a:pPr>
            <a:r>
              <a:rPr lang="zh-TW" sz="1942">
                <a:solidFill>
                  <a:srgbClr val="33CCCC"/>
                </a:solidFill>
                <a:highlight>
                  <a:srgbClr val="FFFFFF"/>
                </a:highlight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zh-TW" sz="1942">
                <a:solidFill>
                  <a:srgbClr val="FFFFFF"/>
                </a:solidFill>
                <a:highlight>
                  <a:srgbClr val="33CCCC"/>
                </a:highlight>
                <a:latin typeface="Malgun Gothic"/>
                <a:ea typeface="Malgun Gothic"/>
                <a:cs typeface="Malgun Gothic"/>
                <a:sym typeface="Malgun Gothic"/>
              </a:rPr>
              <a:t> 부장 </a:t>
            </a:r>
            <a:r>
              <a:rPr lang="zh-TW" sz="1942">
                <a:solidFill>
                  <a:srgbClr val="33CCCC"/>
                </a:solidFill>
                <a:highlight>
                  <a:srgbClr val="FFFFFF"/>
                </a:highlight>
                <a:latin typeface="Malgun Gothic"/>
                <a:ea typeface="Malgun Gothic"/>
                <a:cs typeface="Malgun Gothic"/>
                <a:sym typeface="Malgun Gothic"/>
              </a:rPr>
              <a:t> 部長</a:t>
            </a:r>
            <a:endParaRPr sz="1942">
              <a:solidFill>
                <a:srgbClr val="33CCCC"/>
              </a:solidFill>
              <a:highlight>
                <a:srgbClr val="FFFFFF"/>
              </a:highlight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lnSpc>
                <a:spcPct val="105000"/>
              </a:lnSpc>
              <a:spcBef>
                <a:spcPts val="1100"/>
              </a:spcBef>
              <a:spcAft>
                <a:spcPts val="0"/>
              </a:spcAft>
              <a:buSzPts val="605"/>
              <a:buNone/>
            </a:pPr>
            <a:r>
              <a:rPr lang="zh-TW" sz="1942">
                <a:solidFill>
                  <a:srgbClr val="33CCCC"/>
                </a:solidFill>
                <a:highlight>
                  <a:srgbClr val="FFFFFF"/>
                </a:highlight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zh-TW" sz="1942">
                <a:solidFill>
                  <a:srgbClr val="FFFFFF"/>
                </a:solidFill>
                <a:highlight>
                  <a:srgbClr val="33CCCC"/>
                </a:highlight>
                <a:latin typeface="Malgun Gothic"/>
                <a:ea typeface="Malgun Gothic"/>
                <a:cs typeface="Malgun Gothic"/>
                <a:sym typeface="Malgun Gothic"/>
              </a:rPr>
              <a:t> 과장 </a:t>
            </a:r>
            <a:r>
              <a:rPr lang="zh-TW" sz="1942">
                <a:solidFill>
                  <a:srgbClr val="33CCCC"/>
                </a:solidFill>
                <a:highlight>
                  <a:srgbClr val="FFFFFF"/>
                </a:highlight>
                <a:latin typeface="Malgun Gothic"/>
                <a:ea typeface="Malgun Gothic"/>
                <a:cs typeface="Malgun Gothic"/>
                <a:sym typeface="Malgun Gothic"/>
              </a:rPr>
              <a:t> 課長</a:t>
            </a:r>
            <a:endParaRPr sz="1942">
              <a:solidFill>
                <a:srgbClr val="33CCCC"/>
              </a:solidFill>
              <a:highlight>
                <a:srgbClr val="FFFFFF"/>
              </a:highlight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lnSpc>
                <a:spcPct val="105000"/>
              </a:lnSpc>
              <a:spcBef>
                <a:spcPts val="1100"/>
              </a:spcBef>
              <a:spcAft>
                <a:spcPts val="0"/>
              </a:spcAft>
              <a:buSzPts val="605"/>
              <a:buNone/>
            </a:pPr>
            <a:r>
              <a:rPr lang="zh-TW" sz="1942">
                <a:solidFill>
                  <a:srgbClr val="33CCCC"/>
                </a:solidFill>
                <a:highlight>
                  <a:srgbClr val="FFFFFF"/>
                </a:highlight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zh-TW" sz="1942">
                <a:solidFill>
                  <a:srgbClr val="FFFFFF"/>
                </a:solidFill>
                <a:highlight>
                  <a:srgbClr val="33CCCC"/>
                </a:highlight>
                <a:latin typeface="Malgun Gothic"/>
                <a:ea typeface="Malgun Gothic"/>
                <a:cs typeface="Malgun Gothic"/>
                <a:sym typeface="Malgun Gothic"/>
              </a:rPr>
              <a:t> 팀장 </a:t>
            </a:r>
            <a:r>
              <a:rPr lang="zh-TW" sz="1942">
                <a:solidFill>
                  <a:srgbClr val="33CCCC"/>
                </a:solidFill>
                <a:highlight>
                  <a:srgbClr val="FFFFFF"/>
                </a:highlight>
                <a:latin typeface="Malgun Gothic"/>
                <a:ea typeface="Malgun Gothic"/>
                <a:cs typeface="Malgun Gothic"/>
                <a:sym typeface="Malgun Gothic"/>
              </a:rPr>
              <a:t> 組長</a:t>
            </a:r>
            <a:endParaRPr sz="1942">
              <a:solidFill>
                <a:srgbClr val="33CCCC"/>
              </a:solidFill>
              <a:highlight>
                <a:srgbClr val="FFFFFF"/>
              </a:highlight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lnSpc>
                <a:spcPct val="105000"/>
              </a:lnSpc>
              <a:spcBef>
                <a:spcPts val="1100"/>
              </a:spcBef>
              <a:spcAft>
                <a:spcPts val="0"/>
              </a:spcAft>
              <a:buSzPts val="605"/>
              <a:buNone/>
            </a:pPr>
            <a:r>
              <a:rPr lang="zh-TW" sz="1942">
                <a:solidFill>
                  <a:srgbClr val="33CCCC"/>
                </a:solidFill>
                <a:highlight>
                  <a:srgbClr val="FFFFFF"/>
                </a:highlight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zh-TW" sz="1942">
                <a:solidFill>
                  <a:srgbClr val="FFFFFF"/>
                </a:solidFill>
                <a:highlight>
                  <a:srgbClr val="33CCCC"/>
                </a:highlight>
                <a:latin typeface="Malgun Gothic"/>
                <a:ea typeface="Malgun Gothic"/>
                <a:cs typeface="Malgun Gothic"/>
                <a:sym typeface="Malgun Gothic"/>
              </a:rPr>
              <a:t> 대리 </a:t>
            </a:r>
            <a:r>
              <a:rPr lang="zh-TW" sz="1942">
                <a:solidFill>
                  <a:srgbClr val="33CCCC"/>
                </a:solidFill>
                <a:highlight>
                  <a:srgbClr val="FFFFFF"/>
                </a:highlight>
                <a:latin typeface="Malgun Gothic"/>
                <a:ea typeface="Malgun Gothic"/>
                <a:cs typeface="Malgun Gothic"/>
                <a:sym typeface="Malgun Gothic"/>
              </a:rPr>
              <a:t> 代理</a:t>
            </a:r>
            <a:endParaRPr sz="1942">
              <a:solidFill>
                <a:srgbClr val="33CCCC"/>
              </a:solidFill>
              <a:highlight>
                <a:srgbClr val="FFFFFF"/>
              </a:highlight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lnSpc>
                <a:spcPct val="105000"/>
              </a:lnSpc>
              <a:spcBef>
                <a:spcPts val="1100"/>
              </a:spcBef>
              <a:spcAft>
                <a:spcPts val="0"/>
              </a:spcAft>
              <a:buSzPts val="605"/>
              <a:buNone/>
            </a:pPr>
            <a:r>
              <a:rPr lang="zh-TW" sz="1942">
                <a:solidFill>
                  <a:srgbClr val="33CCCC"/>
                </a:solidFill>
                <a:highlight>
                  <a:srgbClr val="FFFFFF"/>
                </a:highlight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r>
              <a:rPr lang="zh-TW" sz="1942">
                <a:solidFill>
                  <a:srgbClr val="FFFFFF"/>
                </a:solidFill>
                <a:highlight>
                  <a:srgbClr val="33CCCC"/>
                </a:highlight>
                <a:latin typeface="Malgun Gothic"/>
                <a:ea typeface="Malgun Gothic"/>
                <a:cs typeface="Malgun Gothic"/>
                <a:sym typeface="Malgun Gothic"/>
              </a:rPr>
              <a:t> 계약직 </a:t>
            </a:r>
            <a:r>
              <a:rPr lang="zh-TW" sz="1942">
                <a:solidFill>
                  <a:srgbClr val="33CCCC"/>
                </a:solidFill>
                <a:highlight>
                  <a:srgbClr val="FFFFFF"/>
                </a:highlight>
                <a:latin typeface="Malgun Gothic"/>
                <a:ea typeface="Malgun Gothic"/>
                <a:cs typeface="Malgun Gothic"/>
                <a:sym typeface="Malgun Gothic"/>
              </a:rPr>
              <a:t> 約聘人員</a:t>
            </a:r>
            <a:endParaRPr sz="1942">
              <a:solidFill>
                <a:srgbClr val="33CCCC"/>
              </a:solidFill>
              <a:highlight>
                <a:srgbClr val="FFFFFF"/>
              </a:highlight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rtl="0" algn="l">
              <a:lnSpc>
                <a:spcPct val="105000"/>
              </a:lnSpc>
              <a:spcBef>
                <a:spcPts val="1100"/>
              </a:spcBef>
              <a:spcAft>
                <a:spcPts val="1200"/>
              </a:spcAft>
              <a:buSzPts val="605"/>
              <a:buNone/>
            </a:pPr>
            <a:r>
              <a:t/>
            </a:r>
            <a:endParaRPr sz="1642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"/>
          <p:cNvSpPr txBox="1"/>
          <p:nvPr/>
        </p:nvSpPr>
        <p:spPr>
          <a:xfrm>
            <a:off x="311700" y="1345150"/>
            <a:ext cx="5334600" cy="26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1.女性較男性不易升遷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2.萬年代理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3.升遷考核</a:t>
            </a:r>
            <a:endParaRPr b="1" i="0" sz="20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3" name="Google Shape;83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77800" y="2571750"/>
            <a:ext cx="2231200" cy="232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zh-TW"/>
              <a:t>職場薪水</a:t>
            </a:r>
            <a:endParaRPr/>
          </a:p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zh-TW" sz="2000">
                <a:solidFill>
                  <a:srgbClr val="000000"/>
                </a:solidFill>
              </a:rPr>
              <a:t>1.男女不均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zh-TW" sz="2000">
                <a:solidFill>
                  <a:srgbClr val="000000"/>
                </a:solidFill>
              </a:rPr>
              <a:t>2.新鮮人年薪2200萬韓幣至2400萬韓幣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zh-TW" sz="2000">
                <a:solidFill>
                  <a:srgbClr val="000000"/>
                </a:solidFill>
              </a:rPr>
              <a:t>3.保險、稅金、退職金</a:t>
            </a:r>
            <a:endParaRPr b="1" sz="20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2000"/>
          </a:p>
        </p:txBody>
      </p:sp>
      <p:pic>
        <p:nvPicPr>
          <p:cNvPr id="90" name="Google Shape;9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7826" y="1205675"/>
            <a:ext cx="4096175" cy="2732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"/>
          <p:cNvSpPr txBox="1"/>
          <p:nvPr>
            <p:ph type="title"/>
          </p:nvPr>
        </p:nvSpPr>
        <p:spPr>
          <a:xfrm>
            <a:off x="540300" y="3318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zh-TW"/>
              <a:t>前後輩關係</a:t>
            </a:r>
            <a:endParaRPr/>
          </a:p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468575" y="962363"/>
            <a:ext cx="8520600" cy="3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zh-TW" sz="20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韓國深受</a:t>
            </a:r>
            <a:r>
              <a:rPr b="1" lang="zh-TW" sz="2000">
                <a:solidFill>
                  <a:srgbClr val="33CCCC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儒家思想</a:t>
            </a:r>
            <a:r>
              <a:rPr lang="zh-TW" sz="2000">
                <a:latin typeface="PT Sans Narrow"/>
                <a:ea typeface="PT Sans Narrow"/>
                <a:cs typeface="PT Sans Narrow"/>
                <a:sym typeface="PT Sans Narrow"/>
              </a:rPr>
              <a:t>影響</a:t>
            </a:r>
            <a:r>
              <a:rPr lang="zh-TW" sz="20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，遵循著</a:t>
            </a:r>
            <a:r>
              <a:rPr lang="zh-TW" sz="2000">
                <a:latin typeface="PT Sans Narrow"/>
                <a:ea typeface="PT Sans Narrow"/>
                <a:cs typeface="PT Sans Narrow"/>
                <a:sym typeface="PT Sans Narrow"/>
              </a:rPr>
              <a:t>十分嚴謹的</a:t>
            </a:r>
            <a:r>
              <a:rPr b="1" lang="zh-TW" sz="2000">
                <a:solidFill>
                  <a:srgbClr val="33CCCC"/>
                </a:solidFill>
                <a:highlight>
                  <a:srgbClr val="FFFFFF"/>
                </a:highlight>
                <a:latin typeface="PT Sans Narrow"/>
                <a:ea typeface="PT Sans Narrow"/>
                <a:cs typeface="PT Sans Narrow"/>
                <a:sym typeface="PT Sans Narrow"/>
              </a:rPr>
              <a:t>「前後輩」</a:t>
            </a:r>
            <a:r>
              <a:rPr b="1" lang="zh-TW" sz="2000">
                <a:solidFill>
                  <a:srgbClr val="33CCCC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文化</a:t>
            </a:r>
            <a:r>
              <a:rPr lang="zh-TW" sz="2000">
                <a:latin typeface="PT Sans Narrow"/>
                <a:ea typeface="PT Sans Narrow"/>
                <a:cs typeface="PT Sans Narrow"/>
                <a:sym typeface="PT Sans Narrow"/>
              </a:rPr>
              <a:t>，講究</a:t>
            </a:r>
            <a:r>
              <a:rPr lang="zh-TW" sz="2000">
                <a:solidFill>
                  <a:srgbClr val="000000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上下尊卑、長幼有序。</a:t>
            </a:r>
            <a:endParaRPr sz="2000">
              <a:solidFill>
                <a:srgbClr val="76767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97" name="Google Shape;97;p5"/>
          <p:cNvSpPr txBox="1"/>
          <p:nvPr/>
        </p:nvSpPr>
        <p:spPr>
          <a:xfrm>
            <a:off x="745200" y="1740450"/>
            <a:ext cx="2318100" cy="32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33CCCC"/>
                </a:solidFill>
                <a:latin typeface="Arial"/>
                <a:ea typeface="Arial"/>
                <a:cs typeface="Arial"/>
                <a:sym typeface="Arial"/>
              </a:rPr>
              <a:t>敬語與半語</a:t>
            </a:r>
            <a:endParaRPr b="1" i="0" sz="2000" u="none" cap="none" strike="noStrike">
              <a:solidFill>
                <a:srgbClr val="33CC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33CCCC"/>
                </a:solidFill>
                <a:latin typeface="Arial"/>
                <a:ea typeface="Arial"/>
                <a:cs typeface="Arial"/>
                <a:sym typeface="Arial"/>
              </a:rPr>
              <a:t>看到前輩要打招呼</a:t>
            </a:r>
            <a:endParaRPr b="1" i="0" sz="2000" u="none" cap="none" strike="noStrike">
              <a:solidFill>
                <a:srgbClr val="33CC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33CCCC"/>
                </a:solidFill>
                <a:latin typeface="Arial"/>
                <a:ea typeface="Arial"/>
                <a:cs typeface="Arial"/>
                <a:sym typeface="Arial"/>
              </a:rPr>
              <a:t>前輩買單</a:t>
            </a:r>
            <a:endParaRPr b="1" i="0" sz="2000" u="none" cap="none" strike="noStrike">
              <a:solidFill>
                <a:srgbClr val="33CC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33CCCC"/>
                </a:solidFill>
                <a:latin typeface="Arial"/>
                <a:ea typeface="Arial"/>
                <a:cs typeface="Arial"/>
                <a:sym typeface="Arial"/>
              </a:rPr>
              <a:t>前輩先動筷</a:t>
            </a:r>
            <a:endParaRPr b="1" i="0" sz="2000" u="none" cap="none" strike="noStrike">
              <a:solidFill>
                <a:srgbClr val="33CC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33CCCC"/>
                </a:solidFill>
                <a:latin typeface="Arial"/>
                <a:ea typeface="Arial"/>
                <a:cs typeface="Arial"/>
                <a:sym typeface="Arial"/>
              </a:rPr>
              <a:t>教育後輩</a:t>
            </a:r>
            <a:endParaRPr b="1" i="0" sz="2000" u="none" cap="none" strike="noStrike">
              <a:solidFill>
                <a:srgbClr val="33CC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33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93025" y="2702650"/>
            <a:ext cx="2098425" cy="22403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5"/>
          <p:cNvSpPr/>
          <p:nvPr/>
        </p:nvSpPr>
        <p:spPr>
          <a:xfrm>
            <a:off x="688475" y="1740450"/>
            <a:ext cx="2318100" cy="4953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5"/>
          <p:cNvSpPr/>
          <p:nvPr/>
        </p:nvSpPr>
        <p:spPr>
          <a:xfrm>
            <a:off x="688475" y="2341775"/>
            <a:ext cx="2318100" cy="4953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5"/>
          <p:cNvSpPr/>
          <p:nvPr/>
        </p:nvSpPr>
        <p:spPr>
          <a:xfrm>
            <a:off x="688475" y="2943100"/>
            <a:ext cx="2318100" cy="4953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5"/>
          <p:cNvSpPr/>
          <p:nvPr/>
        </p:nvSpPr>
        <p:spPr>
          <a:xfrm>
            <a:off x="688475" y="3544425"/>
            <a:ext cx="2318100" cy="4953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5"/>
          <p:cNvSpPr/>
          <p:nvPr/>
        </p:nvSpPr>
        <p:spPr>
          <a:xfrm>
            <a:off x="688475" y="4145750"/>
            <a:ext cx="2318100" cy="4953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4" name="Google Shape;104;p5"/>
          <p:cNvGrpSpPr/>
          <p:nvPr/>
        </p:nvGrpSpPr>
        <p:grpSpPr>
          <a:xfrm>
            <a:off x="3666551" y="2006794"/>
            <a:ext cx="2996668" cy="2992981"/>
            <a:chOff x="3037475" y="1740450"/>
            <a:chExt cx="2014025" cy="1289300"/>
          </a:xfrm>
        </p:grpSpPr>
        <p:pic>
          <p:nvPicPr>
            <p:cNvPr id="105" name="Google Shape;105;p5"/>
            <p:cNvPicPr preferRelativeResize="0"/>
            <p:nvPr/>
          </p:nvPicPr>
          <p:blipFill rotWithShape="1">
            <a:blip r:embed="rId4">
              <a:alphaModFix/>
            </a:blip>
            <a:srcRect b="8949" l="10420" r="7130" t="7241"/>
            <a:stretch/>
          </p:blipFill>
          <p:spPr>
            <a:xfrm>
              <a:off x="3087000" y="1740450"/>
              <a:ext cx="1886253" cy="9565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p5"/>
            <p:cNvSpPr/>
            <p:nvPr/>
          </p:nvSpPr>
          <p:spPr>
            <a:xfrm>
              <a:off x="3037475" y="2661650"/>
              <a:ext cx="481200" cy="3681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4541200" y="2615950"/>
              <a:ext cx="510300" cy="1290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 txBox="1"/>
          <p:nvPr>
            <p:ph type="title"/>
          </p:nvPr>
        </p:nvSpPr>
        <p:spPr>
          <a:xfrm>
            <a:off x="311700" y="329950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zh-TW"/>
              <a:t>聚餐及飲酒文化</a:t>
            </a:r>
            <a:endParaRPr/>
          </a:p>
        </p:txBody>
      </p:sp>
      <p:sp>
        <p:nvSpPr>
          <p:cNvPr id="113" name="Google Shape;113;p6"/>
          <p:cNvSpPr txBox="1"/>
          <p:nvPr>
            <p:ph idx="1" type="body"/>
          </p:nvPr>
        </p:nvSpPr>
        <p:spPr>
          <a:xfrm>
            <a:off x="311700" y="10937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zh-TW" sz="2000">
                <a:solidFill>
                  <a:srgbClr val="000000"/>
                </a:solidFill>
              </a:rPr>
              <a:t>1.為什麼有聚餐文化？</a:t>
            </a:r>
            <a:endParaRPr b="1" sz="2000">
              <a:solidFill>
                <a:srgbClr val="000000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為使感情加溫、更加親近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zh-TW"/>
              <a:t>團結士氣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zh-TW" sz="2000">
                <a:solidFill>
                  <a:srgbClr val="000000"/>
                </a:solidFill>
              </a:rPr>
              <a:t>2.聚餐飲酒制度、禮儀</a:t>
            </a:r>
            <a:endParaRPr sz="2000"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783F04"/>
              </a:buClr>
              <a:buSzPts val="1800"/>
              <a:buChar char="●"/>
            </a:pPr>
            <a:r>
              <a:rPr b="1" lang="zh-TW">
                <a:solidFill>
                  <a:srgbClr val="783F04"/>
                </a:solidFill>
              </a:rPr>
              <a:t>時間：</a:t>
            </a:r>
            <a:r>
              <a:rPr lang="zh-TW"/>
              <a:t>紀念年末、迎接新年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1800"/>
              <a:buChar char="●"/>
            </a:pPr>
            <a:r>
              <a:rPr b="1" lang="zh-TW">
                <a:solidFill>
                  <a:srgbClr val="783F04"/>
                </a:solidFill>
              </a:rPr>
              <a:t>常喝的酒：</a:t>
            </a:r>
            <a:r>
              <a:rPr lang="zh-TW">
                <a:solidFill>
                  <a:srgbClr val="767676"/>
                </a:solidFill>
              </a:rPr>
              <a:t>燒酒、啤酒、馬格利</a:t>
            </a:r>
            <a:endParaRPr>
              <a:solidFill>
                <a:srgbClr val="767676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1800"/>
              <a:buChar char="●"/>
            </a:pPr>
            <a:r>
              <a:rPr b="1" lang="zh-TW">
                <a:solidFill>
                  <a:srgbClr val="783F04"/>
                </a:solidFill>
              </a:rPr>
              <a:t>禮儀：</a:t>
            </a:r>
            <a:r>
              <a:rPr lang="zh-TW">
                <a:solidFill>
                  <a:srgbClr val="767676"/>
                </a:solidFill>
              </a:rPr>
              <a:t>乾杯詞、倒酒、乾杯、不可空杯</a:t>
            </a:r>
            <a:endParaRPr>
              <a:solidFill>
                <a:srgbClr val="767676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ts val="1800"/>
              <a:buChar char="●"/>
            </a:pPr>
            <a:r>
              <a:rPr b="1" lang="zh-TW">
                <a:solidFill>
                  <a:srgbClr val="783F04"/>
                </a:solidFill>
              </a:rPr>
              <a:t>續攤</a:t>
            </a:r>
            <a:r>
              <a:rPr lang="zh-TW">
                <a:solidFill>
                  <a:srgbClr val="767676"/>
                </a:solidFill>
              </a:rPr>
              <a:t>（多車文化）</a:t>
            </a:r>
            <a:endParaRPr>
              <a:solidFill>
                <a:srgbClr val="767676"/>
              </a:solidFill>
            </a:endParaRPr>
          </a:p>
        </p:txBody>
      </p:sp>
      <p:pic>
        <p:nvPicPr>
          <p:cNvPr id="114" name="Google Shape;11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9395" y="562125"/>
            <a:ext cx="3606379" cy="203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53850" y="2837125"/>
            <a:ext cx="2921925" cy="194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/>
          <p:nvPr>
            <p:ph idx="1" type="body"/>
          </p:nvPr>
        </p:nvSpPr>
        <p:spPr>
          <a:xfrm>
            <a:off x="277175" y="235950"/>
            <a:ext cx="8686500" cy="46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8495"/>
              <a:buNone/>
            </a:pPr>
            <a:r>
              <a:rPr b="1" lang="zh-TW" sz="2150">
                <a:solidFill>
                  <a:srgbClr val="000000"/>
                </a:solidFill>
              </a:rPr>
              <a:t>3.</a:t>
            </a:r>
            <a:r>
              <a:rPr b="1" lang="zh-TW" sz="2385">
                <a:solidFill>
                  <a:srgbClr val="000000"/>
                </a:solidFill>
              </a:rPr>
              <a:t>優缺點</a:t>
            </a:r>
            <a:endParaRPr b="1" sz="2385">
              <a:solidFill>
                <a:srgbClr val="000000"/>
              </a:solidFill>
            </a:endParaRPr>
          </a:p>
          <a:p>
            <a:pPr indent="-343899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83F04"/>
              </a:buClr>
              <a:buSzPct val="100000"/>
              <a:buChar char="●"/>
            </a:pPr>
            <a:r>
              <a:rPr b="1" lang="zh-TW" sz="2135">
                <a:solidFill>
                  <a:srgbClr val="783F04"/>
                </a:solidFill>
              </a:rPr>
              <a:t>優點：</a:t>
            </a:r>
            <a:endParaRPr b="1" sz="2135">
              <a:solidFill>
                <a:srgbClr val="783F04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99187"/>
              <a:buNone/>
            </a:pPr>
            <a:r>
              <a:rPr lang="zh-TW" sz="2135"/>
              <a:t>1.促進同事感情</a:t>
            </a:r>
            <a:endParaRPr sz="2135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9187"/>
              <a:buNone/>
            </a:pPr>
            <a:r>
              <a:rPr lang="zh-TW" sz="2135"/>
              <a:t>2.暫時忘卻煩惱</a:t>
            </a:r>
            <a:endParaRPr sz="2135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t/>
            </a:r>
            <a:endParaRPr/>
          </a:p>
          <a:p>
            <a:pPr indent="-33402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83F04"/>
              </a:buClr>
              <a:buSzPct val="90710"/>
              <a:buChar char="●"/>
            </a:pPr>
            <a:r>
              <a:rPr b="1" lang="zh-TW" sz="2152">
                <a:solidFill>
                  <a:srgbClr val="783F04"/>
                </a:solidFill>
              </a:rPr>
              <a:t>缺點：</a:t>
            </a:r>
            <a:endParaRPr b="1" sz="2152">
              <a:solidFill>
                <a:srgbClr val="783F04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99187"/>
              <a:buNone/>
            </a:pPr>
            <a:r>
              <a:rPr b="1" lang="zh-TW"/>
              <a:t>       </a:t>
            </a:r>
            <a:r>
              <a:rPr b="1" lang="zh-TW" sz="2135"/>
              <a:t> </a:t>
            </a:r>
            <a:r>
              <a:rPr lang="zh-TW" sz="2135"/>
              <a:t>1.變相的加班</a:t>
            </a:r>
            <a:endParaRPr sz="2135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9187"/>
              <a:buNone/>
            </a:pPr>
            <a:r>
              <a:rPr lang="zh-TW" sz="2135"/>
              <a:t>        2.面臨上司的壓力</a:t>
            </a:r>
            <a:endParaRPr sz="2135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9187"/>
              <a:buNone/>
            </a:pPr>
            <a:r>
              <a:rPr lang="zh-TW" sz="2135"/>
              <a:t>        3.過度飲酒、身心俱疲</a:t>
            </a:r>
            <a:endParaRPr sz="2135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99187"/>
              <a:buNone/>
            </a:pPr>
            <a:r>
              <a:t/>
            </a:r>
            <a:endParaRPr sz="2135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8790"/>
              <a:buNone/>
            </a:pPr>
            <a:r>
              <a:rPr b="1" lang="zh-TW" sz="2385">
                <a:solidFill>
                  <a:srgbClr val="000000"/>
                </a:solidFill>
              </a:rPr>
              <a:t>4.近幾年的轉變</a:t>
            </a:r>
            <a:endParaRPr b="1" sz="2385">
              <a:solidFill>
                <a:srgbClr val="000000"/>
              </a:solidFill>
            </a:endParaRPr>
          </a:p>
          <a:p>
            <a:pPr indent="-343899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767676"/>
              </a:buClr>
              <a:buSzPct val="100000"/>
              <a:buChar char="●"/>
            </a:pPr>
            <a:r>
              <a:rPr lang="zh-TW" sz="2135">
                <a:solidFill>
                  <a:srgbClr val="767676"/>
                </a:solidFill>
              </a:rPr>
              <a:t>SK證卷：「119會食」口號</a:t>
            </a:r>
            <a:endParaRPr sz="2135">
              <a:solidFill>
                <a:srgbClr val="767676"/>
              </a:solidFill>
            </a:endParaRPr>
          </a:p>
          <a:p>
            <a:pPr indent="-34389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ct val="100000"/>
              <a:buChar char="●"/>
            </a:pPr>
            <a:r>
              <a:rPr lang="zh-TW" sz="2135">
                <a:solidFill>
                  <a:srgbClr val="767676"/>
                </a:solidFill>
              </a:rPr>
              <a:t>不續攤</a:t>
            </a:r>
            <a:endParaRPr sz="2135">
              <a:solidFill>
                <a:srgbClr val="767676"/>
              </a:solidFill>
            </a:endParaRPr>
          </a:p>
          <a:p>
            <a:pPr indent="-34389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ct val="100000"/>
              <a:buChar char="●"/>
            </a:pPr>
            <a:r>
              <a:rPr lang="zh-TW" sz="2135">
                <a:solidFill>
                  <a:srgbClr val="767676"/>
                </a:solidFill>
              </a:rPr>
              <a:t>時間限制</a:t>
            </a:r>
            <a:endParaRPr sz="2135">
              <a:solidFill>
                <a:srgbClr val="767676"/>
              </a:solidFill>
            </a:endParaRPr>
          </a:p>
          <a:p>
            <a:pPr indent="-343899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67676"/>
              </a:buClr>
              <a:buSzPct val="100000"/>
              <a:buChar char="●"/>
            </a:pPr>
            <a:r>
              <a:rPr lang="zh-TW" sz="2135">
                <a:solidFill>
                  <a:srgbClr val="767676"/>
                </a:solidFill>
              </a:rPr>
              <a:t>改吃飯代替喝酒</a:t>
            </a:r>
            <a:endParaRPr sz="2135">
              <a:solidFill>
                <a:srgbClr val="767676"/>
              </a:solidFill>
            </a:endParaRPr>
          </a:p>
        </p:txBody>
      </p:sp>
      <p:pic>
        <p:nvPicPr>
          <p:cNvPr id="121" name="Google Shape;12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8625" y="450575"/>
            <a:ext cx="4238824" cy="282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zh-TW"/>
              <a:t>面臨的壓力</a:t>
            </a:r>
            <a:endParaRPr/>
          </a:p>
        </p:txBody>
      </p:sp>
      <p:sp>
        <p:nvSpPr>
          <p:cNvPr id="127" name="Google Shape;127;p8"/>
          <p:cNvSpPr txBox="1"/>
          <p:nvPr>
            <p:ph idx="1" type="body"/>
          </p:nvPr>
        </p:nvSpPr>
        <p:spPr>
          <a:xfrm>
            <a:off x="311700" y="1401150"/>
            <a:ext cx="8520600" cy="33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b="1" lang="zh-TW" sz="2000"/>
              <a:t>前後輩關係與位階的固有文化：絕對服從</a:t>
            </a:r>
            <a:endParaRPr b="1" sz="2000"/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b="1" lang="zh-TW" sz="2000"/>
              <a:t>群體關係：團體行動</a:t>
            </a:r>
            <a:endParaRPr b="1" sz="2000"/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b="1" lang="zh-TW" sz="2000"/>
              <a:t>大企業：薪資比、生活費</a:t>
            </a:r>
            <a:endParaRPr b="1" sz="2000"/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b="1" lang="zh-TW" sz="2000"/>
              <a:t>加班：早出晚歸</a:t>
            </a:r>
            <a:endParaRPr b="1" sz="2000"/>
          </a:p>
          <a:p>
            <a:pPr indent="-3556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b="1" lang="zh-TW" sz="2000"/>
              <a:t>外貌至上主義：服裝禮儀</a:t>
            </a:r>
            <a:endParaRPr b="1" sz="20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b="1"/>
          </a:p>
        </p:txBody>
      </p:sp>
      <p:pic>
        <p:nvPicPr>
          <p:cNvPr id="128" name="Google Shape;12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3275" y="2076250"/>
            <a:ext cx="4039025" cy="267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 txBox="1"/>
          <p:nvPr>
            <p:ph type="title"/>
          </p:nvPr>
        </p:nvSpPr>
        <p:spPr>
          <a:xfrm>
            <a:off x="311700" y="286300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zh-TW"/>
              <a:t>總結</a:t>
            </a:r>
            <a:endParaRPr/>
          </a:p>
        </p:txBody>
      </p:sp>
      <p:sp>
        <p:nvSpPr>
          <p:cNvPr id="134" name="Google Shape;134;p9"/>
          <p:cNvSpPr/>
          <p:nvPr/>
        </p:nvSpPr>
        <p:spPr>
          <a:xfrm>
            <a:off x="311700" y="1143800"/>
            <a:ext cx="8520600" cy="3459300"/>
          </a:xfrm>
          <a:prstGeom prst="flowChartAlternateProcess">
            <a:avLst/>
          </a:prstGeom>
          <a:solidFill>
            <a:srgbClr val="CFE2F3"/>
          </a:solidFill>
          <a:ln cap="flat" cmpd="sng" w="28575">
            <a:solidFill>
              <a:srgbClr val="B7B7B7"/>
            </a:solidFill>
            <a:prstDash val="dash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3600"/>
              </a:spcBef>
              <a:spcAft>
                <a:spcPts val="36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zh-TW" sz="1600" u="none" cap="none" strike="noStrike">
                <a:solidFill>
                  <a:srgbClr val="333333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在韓國，因深受儒家思想的影響，十分重視長幼有序，在職場上就能深刻的體會到。韓國職場重視資歷與輩份，前後輩分得很清楚，幾乎是上司說什麼下屬就必須無條件去完成，即使是朋友也必須在名字後加上職稱才行。想要升上更高一級的職位，其實是非常困難的，依不同規模等級的企業，其職位的層級差異也有所不同，通常想升個一階最快也要2年，要久也能是5年以上。以基層員工的代理來說，要升上管理職是最難跨越的一階，所以也常有「萬年代理」的說法。在下班後的聚餐，是希望能夠增進上下屬之間的感情，有些人會將聚會看作是另一種形式的加班。</a:t>
            </a:r>
            <a:r>
              <a:rPr b="0" i="0" lang="zh-TW" sz="1600" u="none" cap="none" strike="noStrike">
                <a:solidFill>
                  <a:srgbClr val="33333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韓國屬於父權社會，現今此觀念雖慢慢在改變，但仍還是有「男尊女卑」的隱形文化在，女性想得到工作能力的認可，是非常具有挑戰性的。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