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83" r:id="rId12"/>
    <p:sldId id="265" r:id="rId13"/>
    <p:sldId id="284" r:id="rId14"/>
    <p:sldId id="266" r:id="rId15"/>
    <p:sldId id="285" r:id="rId16"/>
    <p:sldId id="286" r:id="rId17"/>
    <p:sldId id="287" r:id="rId18"/>
    <p:sldId id="288" r:id="rId19"/>
    <p:sldId id="270" r:id="rId20"/>
    <p:sldId id="289" r:id="rId21"/>
    <p:sldId id="290" r:id="rId22"/>
    <p:sldId id="291" r:id="rId23"/>
    <p:sldId id="292" r:id="rId24"/>
    <p:sldId id="293" r:id="rId25"/>
    <p:sldId id="274" r:id="rId26"/>
    <p:sldId id="294" r:id="rId27"/>
    <p:sldId id="275" r:id="rId28"/>
    <p:sldId id="295" r:id="rId29"/>
    <p:sldId id="296" r:id="rId30"/>
    <p:sldId id="277" r:id="rId31"/>
    <p:sldId id="297" r:id="rId32"/>
    <p:sldId id="278" r:id="rId33"/>
    <p:sldId id="298" r:id="rId34"/>
    <p:sldId id="279" r:id="rId35"/>
    <p:sldId id="299" r:id="rId36"/>
    <p:sldId id="280" r:id="rId37"/>
  </p:sldIdLst>
  <p:sldSz cx="9144000" cy="5143500" type="screen16x9"/>
  <p:notesSz cx="6858000" cy="9144000"/>
  <p:embeddedFontLst>
    <p:embeddedFont>
      <p:font typeface="Raleway" panose="02020500000000000000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微軟正黑體" panose="020B0604030504040204" pitchFamily="34" charset="-120"/>
      <p:regular r:id="rId47"/>
      <p:bold r:id="rId48"/>
    </p:embeddedFont>
    <p:embeddedFont>
      <p:font typeface="PMingLiu" panose="02020500000000000000" pitchFamily="18" charset="-120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18" autoAdjust="0"/>
  </p:normalViewPr>
  <p:slideViewPr>
    <p:cSldViewPr snapToGrid="0">
      <p:cViewPr varScale="1">
        <p:scale>
          <a:sx n="77" d="100"/>
          <a:sy n="77" d="100"/>
        </p:scale>
        <p:origin x="25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0e8c0f79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0e8c0f79c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0e8c0f79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0e8c0f79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0e8c0f79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0e8c0f79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0e8c0f79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0e8c0f79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0e8c0f79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0e8c0f79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0e8c0f79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30e8c0f79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0e8c0f79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0e8c0f79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0e8c0f79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0e8c0f79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f42987a97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f42987a97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0e8c0f79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0e8c0f79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f42987a97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f42987a97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f42987a97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f42987a97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0e8c0f79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0e8c0f79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f42987a97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f42987a97_2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0e8c0f79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0e8c0f79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0e8c0f79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0e8c0f79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5668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2347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2694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5243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5908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3307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868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3719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45152" y="67360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89208" y="1504717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56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8953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504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1647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809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092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873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167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515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92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814" y="28712"/>
            <a:ext cx="9144000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457286" y="537201"/>
            <a:ext cx="60798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dirty="0">
                <a:solidFill>
                  <a:schemeClr val="lt1"/>
                </a:solidFill>
              </a:rPr>
              <a:t>台灣與大陸大學考制之差異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721233" y="3686962"/>
            <a:ext cx="4580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lt1"/>
                </a:solidFill>
              </a:rPr>
              <a:t>20104、20115、20125 </a:t>
            </a:r>
            <a:endParaRPr lang="en-US" altLang="zh-TW" sz="2400" b="1" dirty="0" smtClean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 smtClean="0">
                <a:solidFill>
                  <a:schemeClr val="lt1"/>
                </a:solidFill>
              </a:rPr>
              <a:t>吳柏儀</a:t>
            </a:r>
            <a:r>
              <a:rPr lang="zh-TW" sz="2400" b="1" dirty="0">
                <a:solidFill>
                  <a:schemeClr val="lt1"/>
                </a:solidFill>
              </a:rPr>
              <a:t>、廖緗甄、蔡旻勳</a:t>
            </a: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(二</a:t>
            </a:r>
            <a:r>
              <a:rPr lang="zh-TW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  <a:r>
              <a:rPr lang="zh-TW" altLang="en-US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大陸</a:t>
            </a:r>
            <a:r>
              <a:rPr lang="zh-TW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高考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總成績由全國統一高考的</a:t>
            </a:r>
            <a:r>
              <a:rPr lang="zh-TW" sz="20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語文、數學、外語</a:t>
            </a: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sz="20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考生選擇的3科</a:t>
            </a: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成績組成，滿分750。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語文、數學、外語3科，每科滿分為150分，共450分。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選擇性考試的6門科目，每科滿分為100分，共300分</a:t>
            </a:r>
            <a:r>
              <a:rPr lang="zh-TW" sz="1602" b="1" dirty="0" smtClean="0"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-US" altLang="zh-TW" sz="1602" b="1" dirty="0" smtClean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首選科目（物理、歷史）以原始分計入考生總成績，再選科目（思想政治、地理、化學、生物）以等級分計入考生總成績。等級分是按統一規則，由原始分進行等級劃定後，再由等級轉換而來的分數。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9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二、申請兩岸大學之方法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000000"/>
                </a:solidFill>
              </a:rPr>
              <a:t>(一)申請台灣之大學</a:t>
            </a:r>
            <a:endParaRPr sz="2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b="1" dirty="0"/>
              <a:t>新制考招將學生資料分為三大類：</a:t>
            </a:r>
            <a:r>
              <a:rPr lang="zh-TW" sz="2000" b="1" dirty="0">
                <a:solidFill>
                  <a:schemeClr val="accent2"/>
                </a:solidFill>
              </a:rPr>
              <a:t>學科能力測驗、分科測驗、綜合學習表現</a:t>
            </a:r>
            <a:r>
              <a:rPr lang="zh-TW" sz="2000" b="1" dirty="0"/>
              <a:t>，其中新增的綜合學習表現包含學生的「學習歷程檔案」及「校系自辦甄試項目」</a:t>
            </a:r>
            <a:r>
              <a:rPr lang="zh-TW" sz="2000" b="1" dirty="0" smtClean="0"/>
              <a:t>。</a:t>
            </a:r>
            <a:endParaRPr lang="en-US" altLang="zh-TW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000" b="1" dirty="0" smtClean="0"/>
              <a:t>學習歷程檔案指的是高中生在學期間，定期記錄的學習表現，包含基本資料、修課記錄、課程學習成果、多元表現。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000" b="1" dirty="0" smtClean="0"/>
              <a:t>校系自辦甄試項目則是第二階段如面試、筆試、實作等。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02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學測成績公布之後，想要參加「個人申請」的同學最多可以申請</a:t>
            </a:r>
            <a:r>
              <a:rPr lang="en-US" altLang="zh-TW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個校系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，並經過各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校系兩階段的甄選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，通過後才能取得入學資格。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考生以學測成績加上在校期間學科外特殊優異表現申請大學，成績通過第一階段篩選進入第二階段甄試，甄試完後學校會公告錄取名單。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1. 個人申請「學測+甄試」：占比50%（主要入學管道）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2. 繁星推薦：占比15%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為改善城鄉差距情況而設計的入學管道。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必須先報考學測，待學測成績公布後，可以向學校遞交「繁星推薦」的申請。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學校會依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在校學業成績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進行校內評比。若在校學業成績的全校排名百分比符合各大學規定，才會被學校提報推薦。</a:t>
            </a:r>
          </a:p>
        </p:txBody>
      </p:sp>
    </p:spTree>
    <p:extLst>
      <p:ext uri="{BB962C8B-B14F-4D97-AF65-F5344CB8AC3E}">
        <p14:creationId xmlns:p14="http://schemas.microsoft.com/office/powerpoint/2010/main" val="188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一名學生只能被學校推薦至</a:t>
            </a:r>
            <a:r>
              <a:rPr lang="en-US" altLang="zh-TW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校</a:t>
            </a:r>
            <a:r>
              <a:rPr lang="en-US" altLang="zh-TW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學群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，而一所學校最多只能對同一所大學同一學群推薦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名學生，依考生的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學測成績與在校學業成績進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行比序。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41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3. 特殊選才：占比不到5%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具特殊才能或不同教育資歷學生</a:t>
            </a:r>
            <a:endParaRPr lang="en-US" altLang="zh-TW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如境外臺生、新住民及其子女、實驗教育學生、持有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ACT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或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SAT 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等國外具公信力之入學用大型測驗成績者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名額少，由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各校獨招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7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kern="1200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4. 考試入學「分科測驗」：占比30%（主要入學管道）</a:t>
            </a:r>
            <a:endParaRPr lang="zh-TW" altLang="en-US" sz="3600" b="1" kern="1200" dirty="0">
              <a:solidFill>
                <a:srgbClr val="0B5394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111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學年起改名「分科測驗」，改考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7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科（國、英、數乙不考），分發入學除分科測驗成績外，還多採計學測成績。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(</a:t>
            </a:r>
            <a:r>
              <a:rPr lang="zh-TW" sz="49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二) 申請中國之大學</a:t>
            </a:r>
            <a:endParaRPr sz="49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/>
              <a:t>目前只要「學測國、英、數A或B任一科成績達均標」即可以申請大陸大學。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b="1" dirty="0" smtClean="0"/>
              <a:t>只要</a:t>
            </a:r>
            <a:r>
              <a:rPr lang="zh-TW" sz="2000" b="1" dirty="0"/>
              <a:t>學測國、英、數任一科成績在均標以上即可申請，經過</a:t>
            </a:r>
            <a:r>
              <a:rPr lang="zh-TW" sz="2000" b="1" dirty="0">
                <a:solidFill>
                  <a:schemeClr val="accent2"/>
                </a:solidFill>
              </a:rPr>
              <a:t>面試或筆試</a:t>
            </a:r>
            <a:r>
              <a:rPr lang="zh-TW" sz="2000" b="1" dirty="0"/>
              <a:t>後擇優錄取。今年新增線上統一報名</a:t>
            </a:r>
            <a:r>
              <a:rPr lang="zh-TW" sz="2000" b="1" dirty="0" smtClean="0"/>
              <a:t>。</a:t>
            </a:r>
            <a:endParaRPr lang="en-US" altLang="zh-TW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目錄</a:t>
            </a:r>
            <a:endParaRPr lang="zh-TW" altLang="en-US" sz="4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TW" altLang="en-US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研究動機</a:t>
            </a:r>
          </a:p>
          <a:p>
            <a:r>
              <a:rPr lang="zh-TW" altLang="en-US" sz="3200" dirty="0"/>
              <a:t>研究目的</a:t>
            </a:r>
          </a:p>
          <a:p>
            <a:r>
              <a:rPr lang="zh-TW" altLang="en-US" sz="3200" dirty="0"/>
              <a:t>研究方法</a:t>
            </a:r>
          </a:p>
          <a:p>
            <a:r>
              <a:rPr lang="zh-TW" altLang="en-US" sz="3200" dirty="0"/>
              <a:t>研究流程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5211334" cy="2478088"/>
          </a:xfrm>
        </p:spPr>
        <p:txBody>
          <a:bodyPr>
            <a:normAutofit/>
          </a:bodyPr>
          <a:lstStyle/>
          <a:p>
            <a:r>
              <a:rPr lang="zh-TW" alt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學測及高考分數採計方式</a:t>
            </a:r>
          </a:p>
          <a:p>
            <a:r>
              <a:rPr lang="zh-TW" alt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申請兩岸大學之方法</a:t>
            </a:r>
          </a:p>
          <a:p>
            <a:r>
              <a:rPr lang="zh-TW" alt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兩岸考招的改變及</a:t>
            </a:r>
            <a:r>
              <a:rPr lang="zh-TW" altLang="en-US" sz="3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影響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40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400" b="1" dirty="0" smtClean="0"/>
              <a:t>在選擇學校時，要特別注意該校學歷是否為教育部所採認</a:t>
            </a:r>
            <a:endParaRPr lang="en-US" altLang="zh-TW" sz="2400" b="1" dirty="0" smtClean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400" b="1" dirty="0" smtClean="0"/>
              <a:t>不被認可的大陸學歷是無法在臺灣繼續攻讀碩博士或考公職的。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7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1. 學測成績免試申請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須申請台胞證。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2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是台生至中國就讀大學的主要管道</a:t>
            </a:r>
            <a:endParaRPr lang="en-US" altLang="zh-TW" sz="22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在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2010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年時只開放學測成績為頂標的學生申請，而在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2017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年開放至均標。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786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2. 港澳台聯招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主要是讓港澳台地區學生報考大陸大學的途徑，然而考試的評分標準、考試範圍以及題目的難度與中國不同。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每年三月報名五月底考試，報名不能網上報名，只接受本人或直系親屬代為報名，且需親自到中國一趟。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875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lang="zh-TW" altLang="en-US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大陸高等院校統一聯招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前年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12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月北京教育考試院網站，每年六月初考試、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6/23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放榜、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月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25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日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-29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日選填志願 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以官網簡章公告時間為主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949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4. 大陸個別學校獨招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申請方式為個別與學校聯繫，或上各校網站查詢。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5. </a:t>
            </a:r>
            <a:r>
              <a:rPr lang="zh-TW" altLang="en-US" sz="3600" b="1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其他臺灣學生入學大陸高等院校方式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(1)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以大學學歷申請試讀生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(2)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插班生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(3)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預科生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(4)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進修生、旁聽生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(5)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大學考試補習生</a:t>
            </a:r>
            <a:r>
              <a:rPr lang="en-US" altLang="zh-TW" sz="2200" b="1" dirty="0" smtClean="0">
                <a:latin typeface="Raleway"/>
                <a:ea typeface="Raleway"/>
                <a:cs typeface="Raleway"/>
                <a:sym typeface="Raleway"/>
              </a:rPr>
              <a:t>(6)</a:t>
            </a:r>
            <a:r>
              <a:rPr lang="zh-TW" altLang="en-US" sz="2200" b="1" dirty="0" smtClean="0">
                <a:latin typeface="Raleway"/>
                <a:ea typeface="Raleway"/>
                <a:cs typeface="Raleway"/>
                <a:sym typeface="Raleway"/>
              </a:rPr>
              <a:t>以捐資入學（贊助費）等方式進入高等院校就讀。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197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三、兩岸考招的改變及影響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4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kern="1200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(一)臺灣考招的改變</a:t>
            </a:r>
            <a:endParaRPr lang="zh-TW" altLang="en-US" sz="3600" b="1" kern="1200" dirty="0">
              <a:solidFill>
                <a:srgbClr val="0B5394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從高中升大學，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110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學年度有四種管道，</a:t>
            </a:r>
            <a:r>
              <a:rPr lang="en-US" altLang="zh-TW" sz="2000" b="1" dirty="0" smtClean="0">
                <a:latin typeface="Raleway"/>
                <a:ea typeface="Raleway"/>
                <a:cs typeface="Raleway"/>
                <a:sym typeface="Raleway"/>
              </a:rPr>
              <a:t>111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學年的招生新制又對招生管道的時程與名稱做微調。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主要架構由現行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學測、分科測驗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，加上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多元學習歷程檔案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紀錄，成為大學招生評分依據。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727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(二)中國考招的改變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/>
              <a:t>採取更</a:t>
            </a:r>
            <a:r>
              <a:rPr lang="zh-TW" sz="2000" b="1" dirty="0">
                <a:solidFill>
                  <a:schemeClr val="accent2"/>
                </a:solidFill>
              </a:rPr>
              <a:t>多元的評量</a:t>
            </a:r>
            <a:r>
              <a:rPr lang="zh-TW" sz="2000" b="1" dirty="0"/>
              <a:t>方式提供機會，促成選擇的自由，而達到自主學習的目的。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b="1" dirty="0"/>
              <a:t>多元錄取機制包括</a:t>
            </a:r>
            <a:r>
              <a:rPr lang="zh-TW" sz="2000" b="1" dirty="0">
                <a:solidFill>
                  <a:schemeClr val="accent2"/>
                </a:solidFill>
              </a:rPr>
              <a:t>高考、高中學業水平考試、 綜合素質評價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b="1" dirty="0"/>
              <a:t>其中高中學業水平考試的實施讓各省市去</a:t>
            </a:r>
            <a:r>
              <a:rPr lang="zh-TW" sz="2000" b="1" dirty="0" smtClean="0"/>
              <a:t>制訂</a:t>
            </a:r>
            <a:endParaRPr lang="en-US" altLang="zh-TW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kern="1200" dirty="0" smtClean="0">
                <a:solidFill>
                  <a:srgbClr val="0B5394"/>
                </a:solidFill>
                <a:latin typeface="Raleway"/>
                <a:ea typeface="Raleway"/>
                <a:cs typeface="Raleway"/>
              </a:rPr>
              <a:t>兩依據一參考</a:t>
            </a:r>
            <a:endParaRPr lang="zh-TW" altLang="en-US" sz="3600" b="1" kern="1200" dirty="0">
              <a:solidFill>
                <a:srgbClr val="0B5394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000" b="1" dirty="0" smtClean="0"/>
              <a:t>兩依據：根據統一高考成績 根據高中學業水準考試成績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000" b="1" dirty="0" smtClean="0"/>
              <a:t>一參考：參考高中學生綜合素質評價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 b="1" dirty="0" smtClean="0"/>
              <a:t>---2016 631 (高考六科比例60%、綜合素質評價30%、學業水準考試10%) 。</a:t>
            </a:r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641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Raleway"/>
              </a:rPr>
              <a:t>大陸高考新制對高中的改變：</a:t>
            </a:r>
            <a:endParaRPr lang="zh-TW" alt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kern="1200" dirty="0" smtClean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「走班制」教學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600" b="1" dirty="0" smtClean="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AutoNum type="arabicPeriod"/>
            </a:pPr>
            <a:r>
              <a:rPr lang="zh-TW" altLang="en-US" sz="2000" b="1" dirty="0" smtClean="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打破班級建置，不同年級的學生可以同修一門課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AutoNum type="arabicPeriod"/>
            </a:pPr>
            <a:r>
              <a:rPr lang="zh-TW" altLang="en-US" sz="2000" b="1" dirty="0" smtClean="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學生可以按照自己的能力與興趣選擇深度不同的課程，學校開設一個全選修的環境</a:t>
            </a: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AutoNum type="arabicPeriod"/>
            </a:pPr>
            <a:r>
              <a:rPr lang="zh-TW" altLang="en-US" sz="2000" b="1" dirty="0" smtClean="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「一學生一課表」的彈性，讓學生自主學習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35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研究動機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latin typeface="Raleway"/>
                <a:ea typeface="Raleway"/>
                <a:cs typeface="Raleway"/>
                <a:sym typeface="Raleway"/>
              </a:rPr>
              <a:t>《台灣教育60年》</a:t>
            </a:r>
            <a:r>
              <a:rPr lang="zh-TW" sz="3200" b="1" dirty="0" smtClean="0">
                <a:latin typeface="Raleway"/>
                <a:ea typeface="Raleway"/>
                <a:cs typeface="Raleway"/>
                <a:sym typeface="Raleway"/>
              </a:rPr>
              <a:t>序言：</a:t>
            </a:r>
            <a:r>
              <a:rPr lang="zh-TW" sz="3200" b="1" dirty="0">
                <a:latin typeface="Raleway"/>
                <a:ea typeface="Raleway"/>
                <a:cs typeface="Raleway"/>
                <a:sym typeface="Raleway"/>
              </a:rPr>
              <a:t>「是競爭的對手（指中國大陸）也好，合作的對象也罷，台灣總得要有點本錢才能有資格談對抗或是合作。本錢就是國民的素質，或是國民的競爭力，這是要由教育來培養和滋潤的」</a:t>
            </a:r>
            <a:r>
              <a:rPr lang="zh-TW" sz="3200" b="1" dirty="0" smtClean="0"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-US" altLang="zh-TW" sz="32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 smtClean="0">
                <a:latin typeface="Raleway"/>
                <a:ea typeface="Raleway"/>
                <a:cs typeface="Raleway"/>
                <a:sym typeface="Raleway"/>
              </a:rPr>
              <a:t>同時</a:t>
            </a:r>
            <a:r>
              <a:rPr lang="zh-TW" sz="3200" b="1" dirty="0">
                <a:latin typeface="Raleway"/>
                <a:ea typeface="Raleway"/>
                <a:cs typeface="Raleway"/>
                <a:sym typeface="Raleway"/>
              </a:rPr>
              <a:t>身為明年即將學測的學生，近幾年也有越來越多人考慮申請中國的大學，因此，我們想了解兩岸升大學制度之差異究竟有哪些。</a:t>
            </a:r>
            <a:endParaRPr sz="32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3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kern="1200" dirty="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以北京高中為例。</a:t>
            </a:r>
            <a:endParaRPr sz="3600" b="1" kern="1200" dirty="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平均千人以上的學校都有跑班制，不管是打破班級制的</a:t>
            </a:r>
            <a:r>
              <a:rPr lang="zh-TW" sz="20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全面跑班</a:t>
            </a: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，或</a:t>
            </a:r>
            <a:r>
              <a:rPr lang="zh-TW" sz="20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部份跑班</a:t>
            </a: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。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latin typeface="Raleway"/>
                <a:ea typeface="Raleway"/>
                <a:cs typeface="Raleway"/>
                <a:sym typeface="Raleway"/>
              </a:rPr>
              <a:t>北京</a:t>
            </a: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教科院基教課程教材發展中心主任朱傳世說：「高中改革目標朝向開放、綜合、創新，以學生為主體發展；各地區自己搞改革、搞創新」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各地有很大差異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Raleway"/>
              </a:rPr>
              <a:t>六大改革目標：</a:t>
            </a:r>
            <a:endParaRPr lang="zh-TW" altLang="en-US" sz="36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一、課程目標自主開放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二、中央、地方分層設計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三、教材自己編輯自己選擇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四、課程實施自主：走班制度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五、評價自主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六、增加選修比例。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257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9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(三)考招改變所帶來的影響</a:t>
            </a:r>
            <a:endParaRPr sz="49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/>
              <a:t>1.選才的天平，向著社經背景高的家庭</a:t>
            </a:r>
            <a:endParaRPr sz="2400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 b="1" dirty="0"/>
              <a:t>2.考制的複雜化，引發焦慮</a:t>
            </a:r>
            <a:endParaRPr sz="2400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 b="1" dirty="0"/>
              <a:t>3.上補習班的學生反</a:t>
            </a:r>
            <a:r>
              <a:rPr lang="zh-TW" sz="2400" b="1" dirty="0" smtClean="0"/>
              <a:t>增</a:t>
            </a:r>
            <a:endParaRPr lang="en-US" altLang="zh-TW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400" b="1" dirty="0" smtClean="0"/>
              <a:t>4.</a:t>
            </a:r>
            <a:r>
              <a:rPr lang="zh-TW" altLang="en-US" sz="2400" b="1" dirty="0" smtClean="0"/>
              <a:t>鑑別度的混亂與困難，造成不公或鑽漏洞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2400" b="1" dirty="0" smtClean="0"/>
              <a:t>5.</a:t>
            </a:r>
            <a:r>
              <a:rPr lang="zh-TW" altLang="en-US" sz="2400" b="1" dirty="0" smtClean="0"/>
              <a:t>新制實施後，高中學校勢必會有一陣混亂</a:t>
            </a: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400" b="1" dirty="0" smtClean="0"/>
              <a:t>6.</a:t>
            </a:r>
            <a:r>
              <a:rPr lang="zh-TW" altLang="en-US" sz="2400" b="1" dirty="0" smtClean="0"/>
              <a:t>臺灣分科測驗不考國、英、數乙，因此學測沒考好恐難寄望分科測驗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9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結論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/>
              <a:t>教育改革本來就是需要不斷修正，與時俱進</a:t>
            </a:r>
            <a:r>
              <a:rPr lang="zh-TW" sz="2800" b="1" dirty="0" smtClean="0"/>
              <a:t>。</a:t>
            </a:r>
            <a:endParaRPr lang="en-US" altLang="zh-TW" sz="28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 smtClean="0"/>
              <a:t>考</a:t>
            </a:r>
            <a:r>
              <a:rPr lang="zh-TW" sz="2800" b="1" dirty="0"/>
              <a:t>招制度變革，動輒衝擊十數萬以上考生及家長，影響高中教學的實施，而入學機會的公平與否，更影響到家庭社經地位、城鄉差距等多重變項，因此，任何考招制度的變革，各界無不抱持十二萬分</a:t>
            </a:r>
            <a:r>
              <a:rPr lang="zh-TW" sz="2800" b="1" dirty="0" smtClean="0"/>
              <a:t>關切</a:t>
            </a:r>
            <a:endParaRPr lang="en-US" altLang="zh-TW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 smtClean="0"/>
              <a:t>變革攸關莘莘學子的權益至深且鉅，而改變的目的是要讓它更好，因此，教育主管機關宜仔細聆聽各方意見後，審慎定奪。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9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參考資料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1.大學問【考試分發】高中生一定要懂的四個關鍵字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2.大學問 3分鐘看懂個人申請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3.大學問 申請大陸大學 入門攻略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4.桃園儒林- 痞客邦大學多元入學學制說明之繁星推薦、(個人)申請入學、(考試)分發入學簡介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5.基礎教育的翻轉點 江文隆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6.課程改革與考招連動 江文隆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7.普通高等學校招生全國統一考試 維基百科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8.立法院大學考招變革問題研析</a:t>
            </a:r>
            <a:endParaRPr b="1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9.111考招新制變革很大？執行秘書王文俊：改變最大就這兩項/thenewslens</a:t>
            </a:r>
            <a:endParaRPr sz="14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研究目的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PMingLiu"/>
              </a:rPr>
              <a:t> </a:t>
            </a:r>
            <a:r>
              <a:rPr lang="zh-TW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Raleway"/>
              </a:rPr>
              <a:t>(一)比較兩岸考試制度之異同</a:t>
            </a: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Raleway"/>
              </a:rPr>
              <a:t> (二)比較申請兩岸大學之方法</a:t>
            </a: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Raleway"/>
              </a:rPr>
              <a:t> (三)討論考招的改變及影響</a:t>
            </a: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研究方法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Raleway"/>
              </a:rPr>
              <a:t>(一)蒐集報章雜誌、書籍、網路等資料</a:t>
            </a: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Raleway"/>
              </a:rPr>
              <a:t>(二)統整調查資料</a:t>
            </a:r>
            <a:endParaRPr sz="3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研究流程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1289225" y="2810350"/>
            <a:ext cx="12357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/>
              <a:t>訂定主題</a:t>
            </a:r>
            <a:endParaRPr sz="1600" b="1"/>
          </a:p>
        </p:txBody>
      </p:sp>
      <p:sp>
        <p:nvSpPr>
          <p:cNvPr id="121" name="Google Shape;121;p18"/>
          <p:cNvSpPr/>
          <p:nvPr/>
        </p:nvSpPr>
        <p:spPr>
          <a:xfrm>
            <a:off x="2524925" y="2810350"/>
            <a:ext cx="12357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/>
              <a:t>擬定主題</a:t>
            </a:r>
            <a:endParaRPr sz="1600" b="1"/>
          </a:p>
        </p:txBody>
      </p:sp>
      <p:sp>
        <p:nvSpPr>
          <p:cNvPr id="122" name="Google Shape;122;p18"/>
          <p:cNvSpPr/>
          <p:nvPr/>
        </p:nvSpPr>
        <p:spPr>
          <a:xfrm>
            <a:off x="3760625" y="2810350"/>
            <a:ext cx="12357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/>
              <a:t>蒐集資料</a:t>
            </a:r>
            <a:endParaRPr sz="1600" b="1"/>
          </a:p>
        </p:txBody>
      </p:sp>
      <p:sp>
        <p:nvSpPr>
          <p:cNvPr id="123" name="Google Shape;123;p18"/>
          <p:cNvSpPr/>
          <p:nvPr/>
        </p:nvSpPr>
        <p:spPr>
          <a:xfrm>
            <a:off x="4996325" y="2810350"/>
            <a:ext cx="12357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/>
              <a:t>分析統整</a:t>
            </a:r>
            <a:endParaRPr sz="1600" b="1"/>
          </a:p>
        </p:txBody>
      </p:sp>
      <p:sp>
        <p:nvSpPr>
          <p:cNvPr id="124" name="Google Shape;124;p18"/>
          <p:cNvSpPr/>
          <p:nvPr/>
        </p:nvSpPr>
        <p:spPr>
          <a:xfrm>
            <a:off x="6232025" y="2810350"/>
            <a:ext cx="12357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/>
              <a:t>結論</a:t>
            </a:r>
            <a:endParaRPr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一、學測及高考分數採計方式</a:t>
            </a:r>
            <a:endParaRPr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(一) 學</a:t>
            </a:r>
            <a:r>
              <a:rPr lang="zh-TW" sz="2000" b="1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測</a:t>
            </a:r>
            <a:endParaRPr sz="20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各系組皆會訂定採計科目及加權方式，計算成績總分來擇優錄取。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加權方式：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「不加權（× 1.00）」、「加權 25%（× 1.25）」、「加權 50%（× 1.50）」、「加權 75%（× 1.75）」、「加權 100%（× 2.00）</a:t>
            </a:r>
            <a:r>
              <a:rPr lang="zh-TW" sz="2000" b="1" dirty="0" smtClean="0">
                <a:latin typeface="Raleway"/>
                <a:ea typeface="Raleway"/>
                <a:cs typeface="Raleway"/>
                <a:sym typeface="Raleway"/>
              </a:rPr>
              <a:t>」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在採計加權時，學測及分科測驗成績以60級分制計算，術科成績以百分制計算。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727650" y="1441200"/>
            <a:ext cx="7688700" cy="3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「採計加權」就是該採計科目的</a:t>
            </a:r>
            <a:r>
              <a:rPr lang="zh-TW" sz="2000" b="1" dirty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原始分數乘以加權百分比</a:t>
            </a: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後再相加。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 b="1" dirty="0">
                <a:latin typeface="Raleway"/>
                <a:ea typeface="Raleway"/>
                <a:cs typeface="Raleway"/>
                <a:sym typeface="Raleway"/>
              </a:rPr>
              <a:t>科目加權後再全部加總（四捨五入至小數點後第二位）＝校系分發依據的</a:t>
            </a:r>
            <a:r>
              <a:rPr lang="zh-TW" sz="2000" b="1" dirty="0" smtClean="0">
                <a:latin typeface="Raleway"/>
                <a:ea typeface="Raleway"/>
                <a:cs typeface="Raleway"/>
                <a:sym typeface="Raleway"/>
              </a:rPr>
              <a:t>成績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若考生的</a:t>
            </a:r>
            <a:r>
              <a:rPr lang="zh-TW" altLang="en-US" sz="2000" b="1" dirty="0" smtClean="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拿手科目採計加權很高，則極占優勢</a:t>
            </a:r>
            <a:r>
              <a:rPr lang="zh-TW" altLang="en-US" sz="2000" b="1" dirty="0" smtClean="0">
                <a:latin typeface="Raleway"/>
                <a:ea typeface="Raleway"/>
                <a:cs typeface="Raleway"/>
                <a:sym typeface="Raleway"/>
              </a:rPr>
              <a:t>。反之，若高加權的採計科目分數低，則加權後總分就會相差更遠了。</a:t>
            </a:r>
            <a:endParaRPr lang="en-US" altLang="zh-TW" sz="2000" b="1" dirty="0" smtClean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000" b="1" smtClean="0">
                <a:latin typeface="Raleway"/>
                <a:ea typeface="Raleway"/>
                <a:cs typeface="Raleway"/>
                <a:sym typeface="Raleway"/>
              </a:rPr>
              <a:t>跟中國的</a:t>
            </a:r>
            <a:r>
              <a:rPr lang="en-US" altLang="zh-TW" sz="2000" b="1" smtClean="0"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lang="zh-TW" altLang="en-US" sz="2000" b="1" smtClean="0">
                <a:latin typeface="Raleway"/>
                <a:ea typeface="Raleway"/>
                <a:cs typeface="Raleway"/>
                <a:sym typeface="Raleway"/>
              </a:rPr>
              <a:t>＋</a:t>
            </a:r>
            <a:r>
              <a:rPr lang="en-US" altLang="zh-TW" sz="2000" b="1" smtClean="0"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lang="zh-TW" altLang="en-US" sz="2000" b="1" smtClean="0">
                <a:latin typeface="Raleway"/>
                <a:ea typeface="Raleway"/>
                <a:cs typeface="Raleway"/>
                <a:sym typeface="Raleway"/>
              </a:rPr>
              <a:t>模式不同的是，我們使用的是國、英、數、社（歷史地理公民）、自（物理化學生物地科）</a:t>
            </a:r>
            <a:r>
              <a:rPr lang="en-US" altLang="zh-TW" sz="2000" b="1" smtClean="0">
                <a:latin typeface="Raleway"/>
                <a:ea typeface="Raleway"/>
                <a:cs typeface="Raleway"/>
                <a:sym typeface="Raleway"/>
              </a:rPr>
              <a:t>5</a:t>
            </a:r>
            <a:r>
              <a:rPr lang="zh-TW" altLang="en-US" sz="2000" b="1" smtClean="0">
                <a:latin typeface="Raleway"/>
                <a:ea typeface="Raleway"/>
                <a:cs typeface="Raleway"/>
                <a:sym typeface="Raleway"/>
              </a:rPr>
              <a:t>科去組合，而採記的權力歸於大學各科系。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6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2103</Words>
  <Application>Microsoft Office PowerPoint</Application>
  <PresentationFormat>如螢幕大小 (16:9)</PresentationFormat>
  <Paragraphs>151</Paragraphs>
  <Slides>36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3" baseType="lpstr">
      <vt:lpstr>Arial</vt:lpstr>
      <vt:lpstr>Raleway</vt:lpstr>
      <vt:lpstr>Trebuchet MS</vt:lpstr>
      <vt:lpstr>微軟正黑體</vt:lpstr>
      <vt:lpstr>PMingLiu</vt:lpstr>
      <vt:lpstr>Wingdings 3</vt:lpstr>
      <vt:lpstr>多面向</vt:lpstr>
      <vt:lpstr>PowerPoint 簡報</vt:lpstr>
      <vt:lpstr>目錄</vt:lpstr>
      <vt:lpstr>研究動機</vt:lpstr>
      <vt:lpstr>研究目的</vt:lpstr>
      <vt:lpstr>研究方法</vt:lpstr>
      <vt:lpstr>研究流程</vt:lpstr>
      <vt:lpstr>一、學測及高考分數採計方式</vt:lpstr>
      <vt:lpstr>PowerPoint 簡報</vt:lpstr>
      <vt:lpstr>PowerPoint 簡報</vt:lpstr>
      <vt:lpstr>(二)大陸 高考</vt:lpstr>
      <vt:lpstr>PowerPoint 簡報</vt:lpstr>
      <vt:lpstr>二、申請兩岸大學之方法</vt:lpstr>
      <vt:lpstr>PowerPoint 簡報</vt:lpstr>
      <vt:lpstr>1. 個人申請「學測+甄試」：占比50%（主要入學管道）</vt:lpstr>
      <vt:lpstr>2. 繁星推薦：占比15%</vt:lpstr>
      <vt:lpstr>PowerPoint 簡報</vt:lpstr>
      <vt:lpstr>3. 特殊選才：占比不到5%</vt:lpstr>
      <vt:lpstr>4. 考試入學「分科測驗」：占比30%（主要入學管道）</vt:lpstr>
      <vt:lpstr>(二) 申請中國之大學</vt:lpstr>
      <vt:lpstr>PowerPoint 簡報</vt:lpstr>
      <vt:lpstr>1. 學測成績免試申請</vt:lpstr>
      <vt:lpstr>2. 港澳台聯招</vt:lpstr>
      <vt:lpstr>3. 大陸高等院校統一聯招</vt:lpstr>
      <vt:lpstr>4. 大陸個別學校獨招</vt:lpstr>
      <vt:lpstr>三、兩岸考招的改變及影響</vt:lpstr>
      <vt:lpstr>(一)臺灣考招的改變</vt:lpstr>
      <vt:lpstr>(二)中國考招的改變</vt:lpstr>
      <vt:lpstr>兩依據一參考</vt:lpstr>
      <vt:lpstr>大陸高考新制對高中的改變：</vt:lpstr>
      <vt:lpstr>各地有很大差異</vt:lpstr>
      <vt:lpstr>六大改革目標：</vt:lpstr>
      <vt:lpstr>(三)考招改變所帶來的影響 </vt:lpstr>
      <vt:lpstr>PowerPoint 簡報</vt:lpstr>
      <vt:lpstr>結論</vt:lpstr>
      <vt:lpstr>PowerPoint 簡報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user</cp:lastModifiedBy>
  <cp:revision>10</cp:revision>
  <dcterms:modified xsi:type="dcterms:W3CDTF">2022-06-04T02:34:30Z</dcterms:modified>
</cp:coreProperties>
</file>